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2"/>
  </p:notesMasterIdLst>
  <p:sldIdLst>
    <p:sldId id="567" r:id="rId2"/>
    <p:sldId id="574" r:id="rId3"/>
    <p:sldId id="569" r:id="rId4"/>
    <p:sldId id="570" r:id="rId5"/>
    <p:sldId id="571" r:id="rId6"/>
    <p:sldId id="572" r:id="rId7"/>
    <p:sldId id="573" r:id="rId8"/>
    <p:sldId id="587" r:id="rId9"/>
    <p:sldId id="588" r:id="rId10"/>
    <p:sldId id="589" r:id="rId11"/>
    <p:sldId id="575" r:id="rId12"/>
    <p:sldId id="576" r:id="rId13"/>
    <p:sldId id="535" r:id="rId14"/>
    <p:sldId id="561" r:id="rId15"/>
    <p:sldId id="577" r:id="rId16"/>
    <p:sldId id="584" r:id="rId17"/>
    <p:sldId id="578" r:id="rId18"/>
    <p:sldId id="579" r:id="rId19"/>
    <p:sldId id="585" r:id="rId20"/>
    <p:sldId id="580" r:id="rId21"/>
    <p:sldId id="586" r:id="rId22"/>
    <p:sldId id="581" r:id="rId23"/>
    <p:sldId id="540" r:id="rId24"/>
    <p:sldId id="582" r:id="rId25"/>
    <p:sldId id="583" r:id="rId26"/>
    <p:sldId id="404" r:id="rId27"/>
    <p:sldId id="419" r:id="rId28"/>
    <p:sldId id="542" r:id="rId29"/>
    <p:sldId id="590" r:id="rId30"/>
    <p:sldId id="533" r:id="rId31"/>
  </p:sldIdLst>
  <p:sldSz cx="9144000" cy="6858000" type="screen4x3"/>
  <p:notesSz cx="7315200" cy="9601200"/>
  <p:defaultTextStyle>
    <a:defPPr>
      <a:defRPr lang="en-US"/>
    </a:defPPr>
    <a:lvl1pPr algn="l" rtl="0" fontAlgn="base">
      <a:spcBef>
        <a:spcPct val="0"/>
      </a:spcBef>
      <a:spcAft>
        <a:spcPct val="0"/>
      </a:spcAft>
      <a:defRPr sz="2400" i="1" kern="1200">
        <a:solidFill>
          <a:schemeClr val="tx1"/>
        </a:solidFill>
        <a:latin typeface="ZapfHumnst BT" pitchFamily="34" charset="0"/>
        <a:ea typeface="+mn-ea"/>
        <a:cs typeface="+mn-cs"/>
      </a:defRPr>
    </a:lvl1pPr>
    <a:lvl2pPr marL="457200" algn="l" rtl="0" fontAlgn="base">
      <a:spcBef>
        <a:spcPct val="0"/>
      </a:spcBef>
      <a:spcAft>
        <a:spcPct val="0"/>
      </a:spcAft>
      <a:defRPr sz="2400" i="1" kern="1200">
        <a:solidFill>
          <a:schemeClr val="tx1"/>
        </a:solidFill>
        <a:latin typeface="ZapfHumnst BT" pitchFamily="34" charset="0"/>
        <a:ea typeface="+mn-ea"/>
        <a:cs typeface="+mn-cs"/>
      </a:defRPr>
    </a:lvl2pPr>
    <a:lvl3pPr marL="914400" algn="l" rtl="0" fontAlgn="base">
      <a:spcBef>
        <a:spcPct val="0"/>
      </a:spcBef>
      <a:spcAft>
        <a:spcPct val="0"/>
      </a:spcAft>
      <a:defRPr sz="2400" i="1" kern="1200">
        <a:solidFill>
          <a:schemeClr val="tx1"/>
        </a:solidFill>
        <a:latin typeface="ZapfHumnst BT" pitchFamily="34" charset="0"/>
        <a:ea typeface="+mn-ea"/>
        <a:cs typeface="+mn-cs"/>
      </a:defRPr>
    </a:lvl3pPr>
    <a:lvl4pPr marL="1371600" algn="l" rtl="0" fontAlgn="base">
      <a:spcBef>
        <a:spcPct val="0"/>
      </a:spcBef>
      <a:spcAft>
        <a:spcPct val="0"/>
      </a:spcAft>
      <a:defRPr sz="2400" i="1" kern="1200">
        <a:solidFill>
          <a:schemeClr val="tx1"/>
        </a:solidFill>
        <a:latin typeface="ZapfHumnst BT" pitchFamily="34" charset="0"/>
        <a:ea typeface="+mn-ea"/>
        <a:cs typeface="+mn-cs"/>
      </a:defRPr>
    </a:lvl4pPr>
    <a:lvl5pPr marL="1828800" algn="l" rtl="0" fontAlgn="base">
      <a:spcBef>
        <a:spcPct val="0"/>
      </a:spcBef>
      <a:spcAft>
        <a:spcPct val="0"/>
      </a:spcAft>
      <a:defRPr sz="2400" i="1" kern="1200">
        <a:solidFill>
          <a:schemeClr val="tx1"/>
        </a:solidFill>
        <a:latin typeface="ZapfHumnst BT" pitchFamily="34" charset="0"/>
        <a:ea typeface="+mn-ea"/>
        <a:cs typeface="+mn-cs"/>
      </a:defRPr>
    </a:lvl5pPr>
    <a:lvl6pPr marL="2286000" algn="l" defTabSz="914400" rtl="0" eaLnBrk="1" latinLnBrk="0" hangingPunct="1">
      <a:defRPr sz="2400" i="1" kern="1200">
        <a:solidFill>
          <a:schemeClr val="tx1"/>
        </a:solidFill>
        <a:latin typeface="ZapfHumnst BT" pitchFamily="34" charset="0"/>
        <a:ea typeface="+mn-ea"/>
        <a:cs typeface="+mn-cs"/>
      </a:defRPr>
    </a:lvl6pPr>
    <a:lvl7pPr marL="2743200" algn="l" defTabSz="914400" rtl="0" eaLnBrk="1" latinLnBrk="0" hangingPunct="1">
      <a:defRPr sz="2400" i="1" kern="1200">
        <a:solidFill>
          <a:schemeClr val="tx1"/>
        </a:solidFill>
        <a:latin typeface="ZapfHumnst BT" pitchFamily="34" charset="0"/>
        <a:ea typeface="+mn-ea"/>
        <a:cs typeface="+mn-cs"/>
      </a:defRPr>
    </a:lvl7pPr>
    <a:lvl8pPr marL="3200400" algn="l" defTabSz="914400" rtl="0" eaLnBrk="1" latinLnBrk="0" hangingPunct="1">
      <a:defRPr sz="2400" i="1" kern="1200">
        <a:solidFill>
          <a:schemeClr val="tx1"/>
        </a:solidFill>
        <a:latin typeface="ZapfHumnst BT" pitchFamily="34" charset="0"/>
        <a:ea typeface="+mn-ea"/>
        <a:cs typeface="+mn-cs"/>
      </a:defRPr>
    </a:lvl8pPr>
    <a:lvl9pPr marL="3657600" algn="l" defTabSz="914400" rtl="0" eaLnBrk="1" latinLnBrk="0" hangingPunct="1">
      <a:defRPr sz="2400" i="1" kern="1200">
        <a:solidFill>
          <a:schemeClr val="tx1"/>
        </a:solidFill>
        <a:latin typeface="ZapfHumnst B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83" autoAdjust="0"/>
  </p:normalViewPr>
  <p:slideViewPr>
    <p:cSldViewPr>
      <p:cViewPr varScale="1">
        <p:scale>
          <a:sx n="48" d="100"/>
          <a:sy n="48" d="100"/>
        </p:scale>
        <p:origin x="-11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8" d="100"/>
        <a:sy n="48"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BFF69ABF-EAC3-4FCC-B733-D2C5220272B3}" type="datetimeFigureOut">
              <a:rPr lang="en-US"/>
              <a:pPr>
                <a:defRPr/>
              </a:pPr>
              <a:t>5/6/2012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398B8B87-D26B-404E-A6E7-2E26179EBF8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4D8836-7CA5-43FB-99DA-6B2C2291AECB}"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5" name="Freeform 3"/>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pPr>
              <a:defRPr/>
            </a:pPr>
            <a:endParaRPr lang="en-US"/>
          </a:p>
        </p:txBody>
      </p:sp>
      <p:sp>
        <p:nvSpPr>
          <p:cNvPr id="6" name="Freeform 4"/>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pPr>
              <a:defRPr/>
            </a:pPr>
            <a:endParaRPr lang="en-US"/>
          </a:p>
        </p:txBody>
      </p:sp>
      <p:sp>
        <p:nvSpPr>
          <p:cNvPr id="7" name="Freeform 5"/>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a:p>
        </p:txBody>
      </p:sp>
      <p:sp>
        <p:nvSpPr>
          <p:cNvPr id="8" name="Freeform 6"/>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pPr>
              <a:defRPr/>
            </a:pPr>
            <a:endParaRPr lang="en-US"/>
          </a:p>
        </p:txBody>
      </p:sp>
      <p:sp>
        <p:nvSpPr>
          <p:cNvPr id="9" name="Freeform 7"/>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pPr>
              <a:defRPr/>
            </a:pPr>
            <a:endParaRPr lang="en-US"/>
          </a:p>
        </p:txBody>
      </p:sp>
      <p:sp>
        <p:nvSpPr>
          <p:cNvPr id="10" name="Freeform 8"/>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a:p>
        </p:txBody>
      </p:sp>
      <p:sp>
        <p:nvSpPr>
          <p:cNvPr id="11" name="Freeform 9"/>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pPr>
              <a:defRPr/>
            </a:pPr>
            <a:endParaRPr lang="en-US"/>
          </a:p>
        </p:txBody>
      </p:sp>
      <p:sp>
        <p:nvSpPr>
          <p:cNvPr id="12" name="Freeform 10"/>
          <p:cNvSpPr>
            <a:spLocks/>
          </p:cNvSpPr>
          <p:nvPr/>
        </p:nvSpPr>
        <p:spPr bwMode="hidden">
          <a:xfrm rot="16200000">
            <a:off x="3977481" y="-853281"/>
            <a:ext cx="1722438" cy="3429000"/>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pPr>
              <a:defRPr/>
            </a:pPr>
            <a:endParaRPr lang="en-US"/>
          </a:p>
        </p:txBody>
      </p:sp>
      <p:pic>
        <p:nvPicPr>
          <p:cNvPr id="13" name="Picture 11" descr="Facbanna"/>
          <p:cNvPicPr>
            <a:picLocks noChangeAspect="1" noChangeArrowheads="1"/>
          </p:cNvPicPr>
          <p:nvPr/>
        </p:nvPicPr>
        <p:blipFill>
          <a:blip r:embed="rId2"/>
          <a:srcRect/>
          <a:stretch>
            <a:fillRect/>
          </a:stretch>
        </p:blipFill>
        <p:spPr bwMode="invGray">
          <a:xfrm>
            <a:off x="3175" y="-3175"/>
            <a:ext cx="803275" cy="6858000"/>
          </a:xfrm>
          <a:prstGeom prst="rect">
            <a:avLst/>
          </a:prstGeom>
          <a:noFill/>
          <a:ln w="9525">
            <a:noFill/>
            <a:miter lim="800000"/>
            <a:headEnd/>
            <a:tailEnd/>
          </a:ln>
        </p:spPr>
      </p:pic>
      <p:sp>
        <p:nvSpPr>
          <p:cNvPr id="22540" name="Rectangle 12"/>
          <p:cNvSpPr>
            <a:spLocks noGrp="1" noChangeArrowheads="1"/>
          </p:cNvSpPr>
          <p:nvPr>
            <p:ph type="ctrTitle"/>
          </p:nvPr>
        </p:nvSpPr>
        <p:spPr>
          <a:xfrm>
            <a:off x="1143000" y="2286000"/>
            <a:ext cx="7772400" cy="1143000"/>
          </a:xfrm>
        </p:spPr>
        <p:txBody>
          <a:bodyPr/>
          <a:lstStyle>
            <a:lvl1pPr>
              <a:defRPr/>
            </a:lvl1pPr>
          </a:lstStyle>
          <a:p>
            <a:r>
              <a:rPr lang="en-US"/>
              <a:t>Click to edit Master title style</a:t>
            </a:r>
          </a:p>
        </p:txBody>
      </p:sp>
      <p:sp>
        <p:nvSpPr>
          <p:cNvPr id="22541" name="Rectangle 13"/>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1143000" y="6248400"/>
            <a:ext cx="1905000" cy="457200"/>
          </a:xfrm>
        </p:spPr>
        <p:txBody>
          <a:bodyPr/>
          <a:lstStyle>
            <a:lvl1pPr>
              <a:defRPr/>
            </a:lvl1pPr>
          </a:lstStyle>
          <a:p>
            <a:pPr>
              <a:defRPr/>
            </a:pPr>
            <a:endParaRPr lang="en-US"/>
          </a:p>
        </p:txBody>
      </p:sp>
      <p:sp>
        <p:nvSpPr>
          <p:cNvPr id="15" name="Rectangle 15"/>
          <p:cNvSpPr>
            <a:spLocks noGrp="1" noChangeArrowheads="1"/>
          </p:cNvSpPr>
          <p:nvPr>
            <p:ph type="ftr" sz="quarter" idx="11"/>
          </p:nvPr>
        </p:nvSpPr>
        <p:spPr>
          <a:xfrm>
            <a:off x="3581400" y="6248400"/>
            <a:ext cx="2895600" cy="457200"/>
          </a:xfrm>
        </p:spPr>
        <p:txBody>
          <a:bodyPr/>
          <a:lstStyle>
            <a:lvl1pPr>
              <a:defRPr/>
            </a:lvl1pPr>
          </a:lstStyle>
          <a:p>
            <a:pPr>
              <a:defRPr/>
            </a:pPr>
            <a:endParaRPr lang="en-US"/>
          </a:p>
        </p:txBody>
      </p:sp>
      <p:sp>
        <p:nvSpPr>
          <p:cNvPr id="16" name="Rectangle 16"/>
          <p:cNvSpPr>
            <a:spLocks noGrp="1" noChangeArrowheads="1"/>
          </p:cNvSpPr>
          <p:nvPr>
            <p:ph type="sldNum" sz="quarter" idx="12"/>
          </p:nvPr>
        </p:nvSpPr>
        <p:spPr>
          <a:xfrm>
            <a:off x="7010400" y="6248400"/>
            <a:ext cx="1905000" cy="457200"/>
          </a:xfrm>
        </p:spPr>
        <p:txBody>
          <a:bodyPr/>
          <a:lstStyle>
            <a:lvl1pPr>
              <a:defRPr/>
            </a:lvl1pPr>
          </a:lstStyle>
          <a:p>
            <a:pPr>
              <a:defRPr/>
            </a:pPr>
            <a:fld id="{36D38563-77F4-46C3-8A89-B76CC72682B1}" type="slidenum">
              <a:rPr lang="ar-SA"/>
              <a:pPr>
                <a:defRPr/>
              </a:pPr>
              <a:t>‹#›</a:t>
            </a:fld>
            <a:endParaRPr lang="en-US"/>
          </a:p>
        </p:txBody>
      </p:sp>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A726669-172F-466C-A566-1C08CFA856AC}" type="slidenum">
              <a:rPr lang="ar-SA"/>
              <a:pPr>
                <a:defRPr/>
              </a:pPr>
              <a:t>‹#›</a:t>
            </a:fld>
            <a:endParaRPr lang="en-US"/>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A6D643BB-2083-468C-B566-A327045A7CA3}" type="slidenum">
              <a:rPr lang="ar-SA"/>
              <a:pPr>
                <a:defRPr/>
              </a:pPr>
              <a:t>‹#›</a:t>
            </a:fld>
            <a:endParaRPr lang="en-US"/>
          </a:p>
        </p:txBody>
      </p:sp>
    </p:spTree>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AFBF7792-8B49-4533-BBDF-602601852516}" type="slidenum">
              <a:rPr lang="ar-SA"/>
              <a:pPr>
                <a:defRPr/>
              </a:pPr>
              <a:t>‹#›</a:t>
            </a:fld>
            <a:endParaRPr lang="en-US"/>
          </a:p>
        </p:txBody>
      </p:sp>
    </p:spTree>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676400"/>
            <a:ext cx="7772400" cy="4114800"/>
          </a:xfrm>
        </p:spPr>
        <p:txBody>
          <a:bodyPr/>
          <a:lstStyle/>
          <a:p>
            <a:pPr lvl="0"/>
            <a:endParaRPr lang="en-US" noProof="0" smtClean="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BBE5C81-92BA-4DED-BAD3-BDA45EFCFC23}" type="slidenum">
              <a:rPr lang="ar-SA"/>
              <a:pPr>
                <a:defRPr/>
              </a:pPr>
              <a:t>‹#›</a:t>
            </a:fld>
            <a:endParaRPr lang="en-US"/>
          </a:p>
        </p:txBody>
      </p:sp>
    </p:spTree>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D1282E08-10CE-4CCD-8672-319D935C9D3F}" type="slidenum">
              <a:rPr lang="ar-SA"/>
              <a:pPr>
                <a:defRPr/>
              </a:pPr>
              <a:t>‹#›</a:t>
            </a:fld>
            <a:endParaRPr lang="en-US"/>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A647F1C6-8E2E-4B31-80BB-83CDF856B2A5}" type="slidenum">
              <a:rPr lang="ar-SA"/>
              <a:pPr>
                <a:defRPr/>
              </a:pPr>
              <a:t>‹#›</a:t>
            </a:fld>
            <a:endParaRPr lang="en-US"/>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13A9AB1-C7EB-4E84-9314-5131FBCCB2BC}" type="slidenum">
              <a:rPr lang="ar-SA"/>
              <a:pPr>
                <a:defRPr/>
              </a:pPr>
              <a:t>‹#›</a:t>
            </a:fld>
            <a:endParaRPr lang="en-US"/>
          </a:p>
        </p:txBody>
      </p:sp>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6D159D0B-93DD-4E19-B0C9-D792A7382E9B}" type="slidenum">
              <a:rPr lang="ar-SA"/>
              <a:pPr>
                <a:defRPr/>
              </a:pPr>
              <a:t>‹#›</a:t>
            </a:fld>
            <a:endParaRPr lang="en-US"/>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E373C589-EA2E-4A1B-9080-2A344D05C66C}" type="slidenum">
              <a:rPr lang="ar-SA"/>
              <a:pPr>
                <a:defRPr/>
              </a:pPr>
              <a:t>‹#›</a:t>
            </a:fld>
            <a:endParaRPr lang="en-US"/>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32E0572A-9FCE-4936-8C34-96DE37824748}" type="slidenum">
              <a:rPr lang="ar-SA"/>
              <a:pPr>
                <a:defRPr/>
              </a:pPr>
              <a:t>‹#›</a:t>
            </a:fld>
            <a:endParaRPr lang="en-US"/>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57D20193-F3AE-4F7A-AC6F-9A1044F9A9F8}" type="slidenum">
              <a:rPr lang="ar-SA"/>
              <a:pPr>
                <a:defRPr/>
              </a:pPr>
              <a:t>‹#›</a:t>
            </a:fld>
            <a:endParaRPr lang="en-US"/>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3C7C493-C533-4F19-B592-3B2943B24AB6}" type="slidenum">
              <a:rPr lang="ar-SA"/>
              <a:pPr>
                <a:defRPr/>
              </a:pPr>
              <a:t>‹#›</a:t>
            </a:fld>
            <a:endParaRPr lang="en-US"/>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12A55C5-CE12-44D3-A7D1-62892B3CC9E1}" type="slidenum">
              <a:rPr lang="ar-SA"/>
              <a:pPr>
                <a:defRPr/>
              </a:pPr>
              <a:t>‹#›</a:t>
            </a:fld>
            <a:endParaRPr lang="en-US"/>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1506" name="Freeform 2"/>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21507" name="Freeform 3"/>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pPr>
              <a:defRPr/>
            </a:pPr>
            <a:endParaRPr lang="en-US"/>
          </a:p>
        </p:txBody>
      </p:sp>
      <p:sp>
        <p:nvSpPr>
          <p:cNvPr id="21508" name="Freeform 4"/>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pPr>
              <a:defRPr/>
            </a:pPr>
            <a:endParaRPr lang="en-US"/>
          </a:p>
        </p:txBody>
      </p:sp>
      <p:sp>
        <p:nvSpPr>
          <p:cNvPr id="21509" name="Freeform 5"/>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a:p>
        </p:txBody>
      </p:sp>
      <p:sp>
        <p:nvSpPr>
          <p:cNvPr id="21510" name="Freeform 6"/>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pPr>
              <a:defRPr/>
            </a:pPr>
            <a:endParaRPr lang="en-US"/>
          </a:p>
        </p:txBody>
      </p:sp>
      <p:sp>
        <p:nvSpPr>
          <p:cNvPr id="21511" name="Freeform 7"/>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pPr>
              <a:defRPr/>
            </a:pPr>
            <a:endParaRPr lang="en-US"/>
          </a:p>
        </p:txBody>
      </p:sp>
      <p:sp>
        <p:nvSpPr>
          <p:cNvPr id="21512" name="Freeform 8"/>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a:p>
        </p:txBody>
      </p:sp>
      <p:sp>
        <p:nvSpPr>
          <p:cNvPr id="21513" name="Freeform 9"/>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pPr>
              <a:defRPr/>
            </a:pPr>
            <a:endParaRPr lang="en-US"/>
          </a:p>
        </p:txBody>
      </p:sp>
      <p:pic>
        <p:nvPicPr>
          <p:cNvPr id="1034" name="Picture 10" descr="Facbanna"/>
          <p:cNvPicPr>
            <a:picLocks noChangeAspect="1" noChangeArrowheads="1"/>
          </p:cNvPicPr>
          <p:nvPr/>
        </p:nvPicPr>
        <p:blipFill>
          <a:blip r:embed="rId17"/>
          <a:srcRect/>
          <a:stretch>
            <a:fillRect/>
          </a:stretch>
        </p:blipFill>
        <p:spPr bwMode="invGray">
          <a:xfrm>
            <a:off x="3175" y="-3175"/>
            <a:ext cx="803275" cy="6858000"/>
          </a:xfrm>
          <a:prstGeom prst="rect">
            <a:avLst/>
          </a:prstGeom>
          <a:noFill/>
          <a:ln w="9525">
            <a:noFill/>
            <a:miter lim="800000"/>
            <a:headEnd/>
            <a:tailEnd/>
          </a:ln>
        </p:spPr>
      </p:pic>
      <p:sp>
        <p:nvSpPr>
          <p:cNvPr id="1035" name="Rectangle 11"/>
          <p:cNvSpPr>
            <a:spLocks noGrp="1" noChangeArrowheads="1"/>
          </p:cNvSpPr>
          <p:nvPr>
            <p:ph type="title"/>
          </p:nvPr>
        </p:nvSpPr>
        <p:spPr bwMode="auto">
          <a:xfrm>
            <a:off x="10668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6" name="Rectangle 12"/>
          <p:cNvSpPr>
            <a:spLocks noGrp="1" noChangeArrowheads="1"/>
          </p:cNvSpPr>
          <p:nvPr>
            <p:ph type="body" idx="1"/>
          </p:nvPr>
        </p:nvSpPr>
        <p:spPr bwMode="auto">
          <a:xfrm>
            <a:off x="10668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7" name="Rectangle 13"/>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i="0">
                <a:solidFill>
                  <a:schemeClr val="tx2"/>
                </a:solidFill>
                <a:latin typeface="+mn-lt"/>
              </a:defRPr>
            </a:lvl1pPr>
          </a:lstStyle>
          <a:p>
            <a:pPr>
              <a:defRPr/>
            </a:pPr>
            <a:endParaRPr lang="en-US"/>
          </a:p>
        </p:txBody>
      </p:sp>
      <p:sp>
        <p:nvSpPr>
          <p:cNvPr id="21518" name="Rectangle 14"/>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i="0">
                <a:solidFill>
                  <a:schemeClr val="tx2"/>
                </a:solidFill>
                <a:latin typeface="+mn-lt"/>
              </a:defRPr>
            </a:lvl1pPr>
          </a:lstStyle>
          <a:p>
            <a:pPr>
              <a:defRPr/>
            </a:pPr>
            <a:endParaRPr lang="en-US"/>
          </a:p>
        </p:txBody>
      </p:sp>
      <p:sp>
        <p:nvSpPr>
          <p:cNvPr id="21519" name="Rectangle 15"/>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i="0">
                <a:solidFill>
                  <a:schemeClr val="tx2"/>
                </a:solidFill>
                <a:latin typeface="+mn-lt"/>
                <a:cs typeface="Arial" pitchFamily="34" charset="0"/>
              </a:defRPr>
            </a:lvl1pPr>
          </a:lstStyle>
          <a:p>
            <a:pPr>
              <a:defRPr/>
            </a:pPr>
            <a:fld id="{C0DF4964-E2E4-40CE-BFDC-C9E57AE90D20}" type="slidenum">
              <a:rPr lang="ar-SA"/>
              <a:pPr>
                <a:defRPr/>
              </a:pPr>
              <a:t>‹#›</a:t>
            </a:fld>
            <a:endParaRPr lang="en-US"/>
          </a:p>
        </p:txBody>
      </p:sp>
    </p:spTree>
  </p:cSld>
  <p:clrMap bg1="dk2" tx1="lt1" bg2="dk1" tx2="lt2" accent1="accent1" accent2="accent2" accent3="accent3" accent4="accent4" accent5="accent5" accent6="accent6" hlink="hlink" folHlink="folHlink"/>
  <p:sldLayoutIdLst>
    <p:sldLayoutId id="2147483800"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Lst>
  <p:transition spd="slow">
    <p:zo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rgbClr val="FFFF00"/>
        </a:buClr>
        <a:buSzPct val="8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Image:Avicenna_Persian_Physician.jpg"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Scientific_control" TargetMode="External"/><Relationship Id="rId13" Type="http://schemas.openxmlformats.org/officeDocument/2006/relationships/hyperlink" Target="http://en.wikipedia.org/wiki/Acid" TargetMode="External"/><Relationship Id="rId3" Type="http://schemas.openxmlformats.org/officeDocument/2006/relationships/hyperlink" Target="http://en.wikipedia.org/wiki/Muslim" TargetMode="External"/><Relationship Id="rId7" Type="http://schemas.openxmlformats.org/officeDocument/2006/relationships/hyperlink" Target="http://en.wikipedia.org/wiki/Observation" TargetMode="External"/><Relationship Id="rId12" Type="http://schemas.openxmlformats.org/officeDocument/2006/relationships/hyperlink" Target="http://en.wikipedia.org/wiki/Alkali" TargetMode="External"/><Relationship Id="rId2" Type="http://schemas.openxmlformats.org/officeDocument/2006/relationships/hyperlink" Target="http://en.wikipedia.org/wiki/The_Story_of_Civilization" TargetMode="External"/><Relationship Id="rId1" Type="http://schemas.openxmlformats.org/officeDocument/2006/relationships/slideLayout" Target="../slideLayouts/slideLayout2.xml"/><Relationship Id="rId6" Type="http://schemas.openxmlformats.org/officeDocument/2006/relationships/hyperlink" Target="http://en.wikipedia.org/wiki/Saracen" TargetMode="External"/><Relationship Id="rId11" Type="http://schemas.openxmlformats.org/officeDocument/2006/relationships/hyperlink" Target="http://en.wikipedia.org/wiki/Lapidary" TargetMode="External"/><Relationship Id="rId5" Type="http://schemas.openxmlformats.org/officeDocument/2006/relationships/hyperlink" Target="http://en.wikipedia.org/wiki/Hypothesis" TargetMode="External"/><Relationship Id="rId10" Type="http://schemas.openxmlformats.org/officeDocument/2006/relationships/hyperlink" Target="http://en.wikipedia.org/wiki/Substance" TargetMode="External"/><Relationship Id="rId4" Type="http://schemas.openxmlformats.org/officeDocument/2006/relationships/hyperlink" Target="http://en.wikipedia.org/wiki/Greeks" TargetMode="External"/><Relationship Id="rId9" Type="http://schemas.openxmlformats.org/officeDocument/2006/relationships/hyperlink" Target="http://en.wikipedia.org/wiki/Alembic" TargetMode="External"/><Relationship Id="rId14" Type="http://schemas.openxmlformats.org/officeDocument/2006/relationships/hyperlink" Target="http://en.wikipedia.org/wiki/Dru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b="1" smtClean="0"/>
              <a:t>Memajukan Tradisi Riset di Kalangan Kaum Muslimin</a:t>
            </a:r>
            <a:endParaRPr lang="en-US" smtClean="0"/>
          </a:p>
        </p:txBody>
      </p:sp>
      <p:sp>
        <p:nvSpPr>
          <p:cNvPr id="3075" name="Subtitle 2"/>
          <p:cNvSpPr>
            <a:spLocks noGrp="1"/>
          </p:cNvSpPr>
          <p:nvPr>
            <p:ph type="subTitle" idx="1"/>
          </p:nvPr>
        </p:nvSpPr>
        <p:spPr/>
        <p:txBody>
          <a:bodyPr/>
          <a:lstStyle/>
          <a:p>
            <a:r>
              <a:rPr lang="en-US" smtClean="0"/>
              <a:t>Prof. Dr.-Ing. H. Fahmi Amhar</a:t>
            </a:r>
          </a:p>
          <a:p>
            <a:r>
              <a:rPr lang="en-US" smtClean="0"/>
              <a:t>famhar@yahoo.com</a:t>
            </a:r>
          </a:p>
        </p:txBody>
      </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066800" y="549275"/>
            <a:ext cx="7772400" cy="5241925"/>
          </a:xfrm>
        </p:spPr>
        <p:txBody>
          <a:bodyPr/>
          <a:lstStyle/>
          <a:p>
            <a:r>
              <a:rPr lang="en-US" sz="2600" i="1" smtClean="0"/>
              <a:t>Phillip K. Hitti menulis dalam </a:t>
            </a:r>
            <a:r>
              <a:rPr lang="en-US" sz="2600" b="1" i="1" smtClean="0"/>
              <a:t>History of the Arabs </a:t>
            </a:r>
            <a:r>
              <a:rPr lang="en-US" sz="2600" i="1" smtClean="0"/>
              <a:t>tentang Abbas Ibn Firnas (abad 10M) yang melakukan eksperimen alat terbang di Cordoba, "Ibn Firnas was the first man in history to make a scientific attempt at flying.“</a:t>
            </a:r>
          </a:p>
          <a:p>
            <a:pPr>
              <a:buFont typeface="Wingdings" pitchFamily="2" charset="2"/>
              <a:buNone/>
            </a:pPr>
            <a:endParaRPr lang="en-US" sz="2000" i="1" smtClean="0"/>
          </a:p>
          <a:p>
            <a:r>
              <a:rPr lang="en-US" sz="2600" i="1" smtClean="0"/>
              <a:t>Dan Donald R. Hill dalam bukunya Islamic Technology: an Illustrated History (Unesco &amp; The Press Syndicate of the University of Cambridge, 1986) membuat sebuah daftar yang lumayan panjang dari industri yang pernah ada dalam sejarah Islam, yakni dari industri mesin, bahan bangunan, pesenjataan, perkapalan, kimia, tekstil, kertas, kulit, pangan, hingga pertambangan dan metalurgi.</a:t>
            </a:r>
          </a:p>
          <a:p>
            <a:endParaRPr lang="en-US" sz="2600" i="1" smtClean="0"/>
          </a:p>
        </p:txBody>
      </p:sp>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66800" y="304800"/>
            <a:ext cx="7772400" cy="3052763"/>
          </a:xfrm>
        </p:spPr>
        <p:txBody>
          <a:bodyPr/>
          <a:lstStyle/>
          <a:p>
            <a:r>
              <a:rPr lang="en-US" smtClean="0"/>
              <a:t>Faktor pendorong penguasaan sains &amp; teknologi di masa Khilafah</a:t>
            </a:r>
          </a:p>
        </p:txBody>
      </p:sp>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Motivasi pengembangan iptek</a:t>
            </a:r>
          </a:p>
        </p:txBody>
      </p:sp>
      <p:sp>
        <p:nvSpPr>
          <p:cNvPr id="3" name="Content Placeholder 2"/>
          <p:cNvSpPr>
            <a:spLocks noGrp="1"/>
          </p:cNvSpPr>
          <p:nvPr>
            <p:ph idx="1"/>
          </p:nvPr>
        </p:nvSpPr>
        <p:spPr/>
        <p:txBody>
          <a:bodyPr/>
          <a:lstStyle/>
          <a:p>
            <a:r>
              <a:rPr lang="en-US" sz="2800" smtClean="0"/>
              <a:t>Pembangunan iptek yang dilakukan karena paksaan suatu rejim tirani misalnya, akan segera berhenti bila paksaan itu dikendorkan.  </a:t>
            </a:r>
          </a:p>
          <a:p>
            <a:r>
              <a:rPr lang="en-US" sz="2800" smtClean="0"/>
              <a:t>Iptek yang belum menghasilkan keuntungan ekonomi secara langsung akan terabaikan, padahal kenyataan, banyak iptek yang di masa awalnya, sama sekali "kering".</a:t>
            </a:r>
          </a:p>
          <a:p>
            <a:r>
              <a:rPr lang="en-US" sz="2800" smtClean="0"/>
              <a:t>Motivasi yang paling tinggi nilainya adalah keyakinan, bahwa pekerjaan itu benar dan harus dilakukan.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WO_SCN0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3" name="Title 1"/>
          <p:cNvSpPr>
            <a:spLocks noGrp="1"/>
          </p:cNvSpPr>
          <p:nvPr>
            <p:ph type="title"/>
          </p:nvPr>
        </p:nvSpPr>
        <p:spPr/>
        <p:txBody>
          <a:bodyPr/>
          <a:lstStyle/>
          <a:p>
            <a:r>
              <a:rPr lang="en-US" smtClean="0"/>
              <a:t>Motivasi … ayat Qur’an</a:t>
            </a:r>
          </a:p>
        </p:txBody>
      </p:sp>
      <p:sp>
        <p:nvSpPr>
          <p:cNvPr id="15364" name="Content Placeholder 2"/>
          <p:cNvSpPr>
            <a:spLocks noGrp="1"/>
          </p:cNvSpPr>
          <p:nvPr>
            <p:ph idx="1"/>
          </p:nvPr>
        </p:nvSpPr>
        <p:spPr>
          <a:xfrm>
            <a:off x="0" y="1600200"/>
            <a:ext cx="9144000" cy="4530725"/>
          </a:xfrm>
        </p:spPr>
        <p:txBody>
          <a:bodyPr/>
          <a:lstStyle/>
          <a:p>
            <a:pPr algn="r">
              <a:buFont typeface="Wingdings" pitchFamily="2" charset="2"/>
              <a:buNone/>
            </a:pPr>
            <a:r>
              <a:rPr lang="ar-AE" sz="4000" smtClean="0"/>
              <a:t>اقْرَأْ بِاسْمِ رَبِّكَ الَّذِي خَلَقَ ﴿١﴾ خَلَقَ الْإِنسَانَ مِنْ عَلَقٍ ﴿٢﴾ اقْرَأْ وَرَبُّكَ الْأَكْرَمُ ﴿٣﴾ الَّذِي عَلَّمَ بِالْقَلَمِ ﴿٤﴾ عَلَّمَ الْإِنسَانَ مَا لَمْ يَعْلَمْ ﴿٥﴾</a:t>
            </a:r>
            <a:endParaRPr lang="en-US" sz="4000" smtClean="0"/>
          </a:p>
          <a:p>
            <a:pPr algn="r">
              <a:buFont typeface="Wingdings" pitchFamily="2" charset="2"/>
              <a:buNone/>
            </a:pPr>
            <a:r>
              <a:rPr lang="en-US" sz="2800" smtClean="0">
                <a:latin typeface="Arial Narrow" pitchFamily="34" charset="0"/>
              </a:rPr>
              <a:t>Bacalah dengan (menyebut) nama Tuhanmu Yang menciptakan,</a:t>
            </a:r>
          </a:p>
          <a:p>
            <a:pPr algn="r">
              <a:buFont typeface="Wingdings" pitchFamily="2" charset="2"/>
              <a:buNone/>
            </a:pPr>
            <a:r>
              <a:rPr lang="en-US" sz="2800" smtClean="0">
                <a:latin typeface="Arial Narrow" pitchFamily="34" charset="0"/>
              </a:rPr>
              <a:t>Dia telah menciptakan manusia dari segumpal darah.</a:t>
            </a:r>
          </a:p>
          <a:p>
            <a:pPr algn="r">
              <a:buFont typeface="Wingdings" pitchFamily="2" charset="2"/>
              <a:buNone/>
            </a:pPr>
            <a:r>
              <a:rPr lang="en-US" sz="2800" smtClean="0">
                <a:latin typeface="Arial Narrow" pitchFamily="34" charset="0"/>
              </a:rPr>
              <a:t>Bacalah, dan Tuhanmulah Yang Maha Pemurah,</a:t>
            </a:r>
          </a:p>
          <a:p>
            <a:pPr algn="r">
              <a:buFont typeface="Wingdings" pitchFamily="2" charset="2"/>
              <a:buNone/>
            </a:pPr>
            <a:r>
              <a:rPr lang="en-US" sz="2800" smtClean="0">
                <a:latin typeface="Arial Narrow" pitchFamily="34" charset="0"/>
              </a:rPr>
              <a:t>Yang mengajar (manusia) dengan perantaraan kalam. </a:t>
            </a:r>
          </a:p>
          <a:p>
            <a:pPr algn="r">
              <a:buFont typeface="Wingdings" pitchFamily="2" charset="2"/>
              <a:buNone/>
            </a:pPr>
            <a:r>
              <a:rPr lang="en-US" sz="2800" smtClean="0">
                <a:latin typeface="Arial Narrow" pitchFamily="34" charset="0"/>
              </a:rPr>
              <a:t>Dia mengajarkan kepada manusia apa yang tidak diketahuinya.</a:t>
            </a:r>
          </a:p>
        </p:txBody>
      </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id-ID" smtClean="0"/>
          </a:p>
        </p:txBody>
      </p:sp>
      <p:sp>
        <p:nvSpPr>
          <p:cNvPr id="16387" name="Content Placeholder 2"/>
          <p:cNvSpPr>
            <a:spLocks noGrp="1"/>
          </p:cNvSpPr>
          <p:nvPr>
            <p:ph idx="1"/>
          </p:nvPr>
        </p:nvSpPr>
        <p:spPr/>
        <p:txBody>
          <a:bodyPr/>
          <a:lstStyle/>
          <a:p>
            <a:endParaRPr lang="id-ID" smtClean="0"/>
          </a:p>
        </p:txBody>
      </p:sp>
      <p:pic>
        <p:nvPicPr>
          <p:cNvPr id="16388" name="Picture 2"/>
          <p:cNvPicPr>
            <a:picLocks noChangeAspect="1" noChangeArrowheads="1"/>
          </p:cNvPicPr>
          <p:nvPr/>
        </p:nvPicPr>
        <p:blipFill>
          <a:blip r:embed="rId2"/>
          <a:srcRect/>
          <a:stretch>
            <a:fillRect/>
          </a:stretch>
        </p:blipFill>
        <p:spPr bwMode="auto">
          <a:xfrm>
            <a:off x="-447675" y="28575"/>
            <a:ext cx="9591675" cy="6829425"/>
          </a:xfrm>
          <a:prstGeom prst="rect">
            <a:avLst/>
          </a:prstGeom>
          <a:noFill/>
          <a:ln w="9525">
            <a:noFill/>
            <a:miter lim="800000"/>
            <a:headEnd/>
            <a:tailEnd/>
          </a:ln>
        </p:spPr>
      </p:pic>
      <p:sp>
        <p:nvSpPr>
          <p:cNvPr id="6" name="Slide Number Placeholder 5"/>
          <p:cNvSpPr txBox="1">
            <a:spLocks/>
          </p:cNvSpPr>
          <p:nvPr/>
        </p:nvSpPr>
        <p:spPr bwMode="auto">
          <a:xfrm>
            <a:off x="6553200" y="6245225"/>
            <a:ext cx="2133600" cy="476250"/>
          </a:xfrm>
          <a:prstGeom prst="rect">
            <a:avLst/>
          </a:prstGeom>
          <a:noFill/>
          <a:ln w="9525">
            <a:noFill/>
            <a:miter lim="800000"/>
            <a:headEnd/>
            <a:tailEnd/>
          </a:ln>
          <a:effectLst/>
        </p:spPr>
        <p:txBody>
          <a:bodyPr/>
          <a:lstStyle/>
          <a:p>
            <a:pPr>
              <a:defRPr/>
            </a:pPr>
            <a:fld id="{FE996573-0AAD-4383-A359-43733061B3E9}" type="slidenum">
              <a:rPr lang="en-US" sz="1000">
                <a:effectLst>
                  <a:outerShdw blurRad="38100" dist="38100" dir="2700000" algn="tl">
                    <a:srgbClr val="000000"/>
                  </a:outerShdw>
                </a:effectLst>
              </a:rPr>
              <a:pPr>
                <a:defRPr/>
              </a:pPr>
              <a:t>14</a:t>
            </a:fld>
            <a:endParaRPr lang="en-US" sz="1000">
              <a:effectLst>
                <a:outerShdw blurRad="38100" dist="38100" dir="2700000" algn="tl">
                  <a:srgbClr val="000000"/>
                </a:outerShdw>
              </a:effectLst>
            </a:endParaRPr>
          </a:p>
        </p:txBody>
      </p:sp>
      <p:sp>
        <p:nvSpPr>
          <p:cNvPr id="7" name="Text Box 4"/>
          <p:cNvSpPr txBox="1">
            <a:spLocks noChangeArrowheads="1"/>
          </p:cNvSpPr>
          <p:nvPr/>
        </p:nvSpPr>
        <p:spPr bwMode="auto">
          <a:xfrm>
            <a:off x="1089025" y="1712913"/>
            <a:ext cx="6934200" cy="2308225"/>
          </a:xfrm>
          <a:prstGeom prst="rect">
            <a:avLst/>
          </a:prstGeom>
          <a:noFill/>
          <a:ln w="9525">
            <a:noFill/>
            <a:miter lim="800000"/>
            <a:headEnd/>
            <a:tailEnd/>
          </a:ln>
        </p:spPr>
        <p:txBody>
          <a:bodyPr wrap="none">
            <a:spAutoFit/>
          </a:bodyPr>
          <a:lstStyle/>
          <a:p>
            <a:pPr algn="ctr"/>
            <a:r>
              <a:rPr lang="en-US" sz="4800" b="1">
                <a:solidFill>
                  <a:srgbClr val="FF3300"/>
                </a:solidFill>
              </a:rPr>
              <a:t>abai membaca / belajar</a:t>
            </a:r>
          </a:p>
          <a:p>
            <a:pPr algn="ctr"/>
            <a:r>
              <a:rPr lang="en-US" sz="4800" b="1">
                <a:solidFill>
                  <a:srgbClr val="FF3300"/>
                </a:solidFill>
              </a:rPr>
              <a:t>berarti</a:t>
            </a:r>
          </a:p>
          <a:p>
            <a:pPr algn="ctr"/>
            <a:r>
              <a:rPr lang="en-US" sz="4800" b="1">
                <a:solidFill>
                  <a:srgbClr val="FF3300"/>
                </a:solidFill>
              </a:rPr>
              <a:t>abai (pesan) al-Qur’an</a:t>
            </a:r>
          </a:p>
        </p:txBody>
      </p:sp>
      <p:sp>
        <p:nvSpPr>
          <p:cNvPr id="8" name="Text Box 5"/>
          <p:cNvSpPr txBox="1">
            <a:spLocks noChangeArrowheads="1"/>
          </p:cNvSpPr>
          <p:nvPr/>
        </p:nvSpPr>
        <p:spPr bwMode="auto">
          <a:xfrm>
            <a:off x="1042988" y="5157788"/>
            <a:ext cx="7339012" cy="1631950"/>
          </a:xfrm>
          <a:prstGeom prst="rect">
            <a:avLst/>
          </a:prstGeom>
          <a:noFill/>
          <a:ln w="9525">
            <a:noFill/>
            <a:miter lim="800000"/>
            <a:headEnd/>
            <a:tailEnd/>
          </a:ln>
        </p:spPr>
        <p:txBody>
          <a:bodyPr wrap="none">
            <a:spAutoFit/>
          </a:bodyPr>
          <a:lstStyle/>
          <a:p>
            <a:pPr algn="ctr"/>
            <a:r>
              <a:rPr lang="en-US" sz="5000" b="1">
                <a:solidFill>
                  <a:srgbClr val="FFFF00"/>
                </a:solidFill>
              </a:rPr>
              <a:t>Anti membaca / belajar </a:t>
            </a:r>
            <a:br>
              <a:rPr lang="en-US" sz="5000" b="1">
                <a:solidFill>
                  <a:srgbClr val="FFFF00"/>
                </a:solidFill>
              </a:rPr>
            </a:br>
            <a:r>
              <a:rPr lang="en-US" sz="5000" b="1">
                <a:solidFill>
                  <a:srgbClr val="FFFF00"/>
                </a:solidFill>
              </a:rPr>
              <a:t>= anti Tuhan</a:t>
            </a:r>
            <a:r>
              <a:rPr lang="en-US" sz="5000">
                <a:solidFill>
                  <a:srgbClr val="FFFF00"/>
                </a:solidFill>
              </a:rPr>
              <a:t> </a:t>
            </a:r>
          </a:p>
        </p:txBody>
      </p:sp>
      <p:sp>
        <p:nvSpPr>
          <p:cNvPr id="9" name="Text Box 6"/>
          <p:cNvSpPr txBox="1">
            <a:spLocks noChangeArrowheads="1"/>
          </p:cNvSpPr>
          <p:nvPr/>
        </p:nvSpPr>
        <p:spPr bwMode="auto">
          <a:xfrm>
            <a:off x="2590800" y="260350"/>
            <a:ext cx="4643438" cy="1098550"/>
          </a:xfrm>
          <a:prstGeom prst="rect">
            <a:avLst/>
          </a:prstGeom>
          <a:noFill/>
          <a:ln w="9525">
            <a:noFill/>
            <a:miter lim="800000"/>
            <a:headEnd/>
            <a:tailEnd/>
          </a:ln>
        </p:spPr>
        <p:txBody>
          <a:bodyPr wrap="none">
            <a:spAutoFit/>
          </a:bodyPr>
          <a:lstStyle/>
          <a:p>
            <a:pPr algn="ctr"/>
            <a:r>
              <a:rPr lang="en-US" sz="6600" b="1"/>
              <a:t>ingatlah !!!</a:t>
            </a:r>
            <a:r>
              <a:rPr lang="en-US" sz="4800"/>
              <a:t>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by="(-#ppt_w*2)" calcmode="lin" valueType="num">
                                      <p:cBhvr rctx="PPT">
                                        <p:cTn id="18" dur="500" autoRev="1" fill="hold">
                                          <p:stCondLst>
                                            <p:cond delay="0"/>
                                          </p:stCondLst>
                                        </p:cTn>
                                        <p:tgtEl>
                                          <p:spTgt spid="7"/>
                                        </p:tgtEl>
                                        <p:attrNameLst>
                                          <p:attrName>ppt_w</p:attrName>
                                        </p:attrNameLst>
                                      </p:cBhvr>
                                    </p:anim>
                                    <p:anim by="(#ppt_w*0.50)" calcmode="lin" valueType="num">
                                      <p:cBhvr>
                                        <p:cTn id="19" dur="500" decel="50000" autoRev="1" fill="hold">
                                          <p:stCondLst>
                                            <p:cond delay="0"/>
                                          </p:stCondLst>
                                        </p:cTn>
                                        <p:tgtEl>
                                          <p:spTgt spid="7"/>
                                        </p:tgtEl>
                                        <p:attrNameLst>
                                          <p:attrName>ppt_x</p:attrName>
                                        </p:attrNameLst>
                                      </p:cBhvr>
                                    </p:anim>
                                    <p:anim from="(-#ppt_h/2)" to="(#ppt_y)" calcmode="lin" valueType="num">
                                      <p:cBhvr>
                                        <p:cTn id="20" dur="1000" fill="hold">
                                          <p:stCondLst>
                                            <p:cond delay="0"/>
                                          </p:stCondLst>
                                        </p:cTn>
                                        <p:tgtEl>
                                          <p:spTgt spid="7"/>
                                        </p:tgtEl>
                                        <p:attrNameLst>
                                          <p:attrName>ppt_y</p:attrName>
                                        </p:attrNameLst>
                                      </p:cBhvr>
                                    </p:anim>
                                    <p:animRot by="21600000">
                                      <p:cBhvr>
                                        <p:cTn id="21" dur="1000" fill="hold">
                                          <p:stCondLst>
                                            <p:cond delay="0"/>
                                          </p:stCondLst>
                                        </p:cTn>
                                        <p:tgtEl>
                                          <p:spTgt spid="7"/>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20713"/>
            <a:ext cx="7772400" cy="5170487"/>
          </a:xfrm>
        </p:spPr>
        <p:txBody>
          <a:bodyPr/>
          <a:lstStyle/>
          <a:p>
            <a:r>
              <a:rPr lang="en-US" sz="2800" i="1" smtClean="0"/>
              <a:t>Dan tak ada seorangpun akan beriman kecuali dengan izin Allah; </a:t>
            </a:r>
            <a:br>
              <a:rPr lang="en-US" sz="2800" i="1" smtClean="0"/>
            </a:br>
            <a:r>
              <a:rPr lang="en-US" sz="2800" i="1" smtClean="0"/>
              <a:t>dan Allah murka kepada orang-orang yang tidak mempergunakan akalnya. (QS. 10:100)</a:t>
            </a:r>
            <a:endParaRPr lang="en-US" sz="2800" smtClean="0"/>
          </a:p>
          <a:p>
            <a:r>
              <a:rPr lang="en-US" sz="2800" i="1" smtClean="0"/>
              <a:t>Sesungguhnya yang takut kepada Allah diantara hamba-hamba-Nya, hanyalah yang berilmu ... (QS. 35:28)</a:t>
            </a:r>
            <a:endParaRPr lang="en-US" sz="2800" smtClean="0"/>
          </a:p>
          <a:p>
            <a:r>
              <a:rPr lang="en-US" sz="2800" i="1" smtClean="0"/>
              <a:t>Katakanlah: "Perhatikanlah apa yang ada di langit dan di bumi. Tidaklah bermanfa'at tanda kekuasaan Allah dan rasul-rasul yang memberi peringatan bagi orang-orang yang tidak beriman". (QS. 10:101)</a:t>
            </a:r>
            <a:endParaRPr lang="en-US" sz="2800" smtClean="0"/>
          </a:p>
          <a:p>
            <a:endParaRPr lang="en-US" sz="2800" smtClean="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lum bright="-10000"/>
          </a:blip>
          <a:srcRect/>
          <a:stretch>
            <a:fillRect/>
          </a:stretch>
        </p:blipFill>
        <p:spPr bwMode="auto">
          <a:xfrm>
            <a:off x="0" y="0"/>
            <a:ext cx="9144000" cy="6851650"/>
          </a:xfrm>
          <a:prstGeom prst="rect">
            <a:avLst/>
          </a:prstGeom>
          <a:noFill/>
          <a:ln w="9525">
            <a:noFill/>
            <a:miter lim="800000"/>
            <a:headEnd/>
            <a:tailEnd/>
          </a:ln>
        </p:spPr>
      </p:pic>
      <p:sp>
        <p:nvSpPr>
          <p:cNvPr id="45059" name="Rectangle 3"/>
          <p:cNvSpPr>
            <a:spLocks noGrp="1" noChangeArrowheads="1"/>
          </p:cNvSpPr>
          <p:nvPr>
            <p:ph type="body" idx="1"/>
          </p:nvPr>
        </p:nvSpPr>
        <p:spPr>
          <a:xfrm>
            <a:off x="0" y="2349500"/>
            <a:ext cx="8991600" cy="4508500"/>
          </a:xfrm>
        </p:spPr>
        <p:txBody>
          <a:bodyPr/>
          <a:lstStyle/>
          <a:p>
            <a:pPr algn="ctr">
              <a:buFont typeface="Wingdings" pitchFamily="2" charset="2"/>
              <a:buNone/>
            </a:pPr>
            <a:r>
              <a:rPr lang="en-US" sz="2800" smtClean="0"/>
              <a:t>“Siapa yang berjalan untuk menuntut ilmu, </a:t>
            </a:r>
            <a:br>
              <a:rPr lang="en-US" sz="2800" smtClean="0"/>
            </a:br>
            <a:r>
              <a:rPr lang="en-US" sz="2800" smtClean="0"/>
              <a:t>Allah akan memudahkan baginya jalan ke sorga” </a:t>
            </a:r>
            <a:br>
              <a:rPr lang="en-US" sz="2800" smtClean="0"/>
            </a:br>
            <a:r>
              <a:rPr lang="en-US" sz="2800" smtClean="0"/>
              <a:t>(HR Muslim)</a:t>
            </a:r>
          </a:p>
          <a:p>
            <a:pPr algn="ctr">
              <a:buFont typeface="Wingdings" pitchFamily="2" charset="2"/>
              <a:buNone/>
            </a:pPr>
            <a:endParaRPr lang="en-US" sz="2800" smtClean="0"/>
          </a:p>
          <a:p>
            <a:pPr algn="ctr">
              <a:buFont typeface="Wingdings" pitchFamily="2" charset="2"/>
              <a:buNone/>
            </a:pPr>
            <a:r>
              <a:rPr lang="en-US" sz="2800" smtClean="0"/>
              <a:t>“Siapa yang mengajak orang kepada jalan yang baik, maka ia mendapat pahala </a:t>
            </a:r>
            <a:br>
              <a:rPr lang="en-US" sz="2800" smtClean="0"/>
            </a:br>
            <a:r>
              <a:rPr lang="en-US" sz="2800" smtClean="0"/>
              <a:t>sebanyak pahala yang mengikuti </a:t>
            </a:r>
            <a:br>
              <a:rPr lang="en-US" sz="2800" smtClean="0"/>
            </a:br>
            <a:r>
              <a:rPr lang="en-US" sz="2800" smtClean="0"/>
              <a:t>dengan tidak mengurangi pahala mereka sedikitpun” (HR Muslim)</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checkerboard(across)">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checkerboard(across)">
                                      <p:cBhvr>
                                        <p:cTn id="12"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6800" y="304800"/>
            <a:ext cx="7772400" cy="603250"/>
          </a:xfrm>
        </p:spPr>
        <p:txBody>
          <a:bodyPr/>
          <a:lstStyle/>
          <a:p>
            <a:r>
              <a:rPr lang="en-US" sz="3200" b="1" i="1" smtClean="0"/>
              <a:t>1. Pembentukan penalaran ilmiah</a:t>
            </a:r>
            <a:endParaRPr lang="en-US" sz="3200" smtClean="0"/>
          </a:p>
        </p:txBody>
      </p:sp>
      <p:sp>
        <p:nvSpPr>
          <p:cNvPr id="3" name="Content Placeholder 2"/>
          <p:cNvSpPr>
            <a:spLocks noGrp="1"/>
          </p:cNvSpPr>
          <p:nvPr>
            <p:ph idx="1"/>
          </p:nvPr>
        </p:nvSpPr>
        <p:spPr>
          <a:xfrm>
            <a:off x="900113" y="1052513"/>
            <a:ext cx="7939087" cy="4738687"/>
          </a:xfrm>
        </p:spPr>
        <p:txBody>
          <a:bodyPr/>
          <a:lstStyle/>
          <a:p>
            <a:r>
              <a:rPr lang="en-US" sz="2800" i="1" smtClean="0"/>
              <a:t>"Kemukakan argumentasi kalian, jika kalian memang benar ". (QS. 27:64)</a:t>
            </a:r>
            <a:endParaRPr lang="en-US" sz="2800" smtClean="0"/>
          </a:p>
          <a:p>
            <a:r>
              <a:rPr lang="en-US" sz="2800" i="1" smtClean="0"/>
              <a:t>"Mereka tidak mempunyai sesuatu pengetahuanpun tentang itu. Mereka tidak lain hanyalah mengikuti sangkaan, sedang sesungguhnya sangkaan itu tiada berfaedah sedikitpun untuk kebenaran". (QS. 53:28)</a:t>
            </a:r>
            <a:endParaRPr lang="en-US" sz="2800" smtClean="0"/>
          </a:p>
          <a:p>
            <a:r>
              <a:rPr lang="en-US" sz="2800" i="1" smtClean="0"/>
              <a:t>"Maka putuskanlah di antara manusia dengan benar dan janganlah mengikuti hawa nafsu, karena ia akan menyesatkan kamu dari jalan Allah." (QS. 38:26)</a:t>
            </a:r>
            <a:endParaRPr lang="en-US" sz="2800" smtClean="0"/>
          </a:p>
          <a:p>
            <a:endParaRPr lang="en-US" sz="2800" smtClean="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304800"/>
            <a:ext cx="7772400" cy="603250"/>
          </a:xfrm>
        </p:spPr>
        <p:txBody>
          <a:bodyPr/>
          <a:lstStyle/>
          <a:p>
            <a:r>
              <a:rPr lang="en-US" sz="3200" b="1" i="1" smtClean="0"/>
              <a:t>1. Pembentukan penalaran ilmiah</a:t>
            </a:r>
            <a:endParaRPr lang="en-US" sz="3200" smtClean="0"/>
          </a:p>
        </p:txBody>
      </p:sp>
      <p:sp>
        <p:nvSpPr>
          <p:cNvPr id="3" name="Content Placeholder 2"/>
          <p:cNvSpPr>
            <a:spLocks noGrp="1"/>
          </p:cNvSpPr>
          <p:nvPr>
            <p:ph idx="1"/>
          </p:nvPr>
        </p:nvSpPr>
        <p:spPr>
          <a:xfrm>
            <a:off x="900113" y="1052513"/>
            <a:ext cx="7939087" cy="4738687"/>
          </a:xfrm>
        </p:spPr>
        <p:txBody>
          <a:bodyPr/>
          <a:lstStyle/>
          <a:p>
            <a:r>
              <a:rPr lang="en-US" sz="2800" i="1" smtClean="0"/>
              <a:t>“Dan apabila dikatakan kepada mereka: "Ikutilah apa yang telah diturunkan Allah". Mereka menjawab: "Kami hanya mengikuti apa yang telah kami dapati dari nenek moyang kami". Apakah mereka akan mengikuti juga, walaupun nenek moyang mereka itu tidak mengetahui suatu apapun, dan tidak mendapat petunjuk?. (QS. 2:170)</a:t>
            </a:r>
            <a:endParaRPr lang="en-US" sz="2800" smtClean="0"/>
          </a:p>
          <a:p>
            <a:r>
              <a:rPr lang="en-US" sz="2800" i="1" smtClean="0"/>
              <a:t>"di bumi itu terdapat tanda-tanda bagi orang-orang yang yakin, dan (juga) pada dirimu sendiri. Maka apakah kamu tiada memperhatikan?" (QS. 51:20-21).</a:t>
            </a:r>
            <a:endParaRPr lang="en-US" sz="2800" smtClean="0"/>
          </a:p>
          <a:p>
            <a:endParaRPr lang="en-US" sz="2800" smtClean="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inspiring-galaxies"/>
          <p:cNvPicPr>
            <a:picLocks noChangeAspect="1" noChangeArrowheads="1"/>
          </p:cNvPicPr>
          <p:nvPr/>
        </p:nvPicPr>
        <p:blipFill>
          <a:blip r:embed="rId2"/>
          <a:srcRect/>
          <a:stretch>
            <a:fillRect/>
          </a:stretch>
        </p:blipFill>
        <p:spPr bwMode="auto">
          <a:xfrm>
            <a:off x="0" y="0"/>
            <a:ext cx="9180513" cy="6884988"/>
          </a:xfrm>
          <a:prstGeom prst="rect">
            <a:avLst/>
          </a:prstGeom>
          <a:noFill/>
          <a:ln w="9525">
            <a:noFill/>
            <a:miter lim="800000"/>
            <a:headEnd/>
            <a:tailEnd/>
          </a:ln>
        </p:spPr>
      </p:pic>
      <p:pic>
        <p:nvPicPr>
          <p:cNvPr id="176135" name="Picture 7"/>
          <p:cNvPicPr>
            <a:picLocks noChangeAspect="1" noChangeArrowheads="1"/>
          </p:cNvPicPr>
          <p:nvPr/>
        </p:nvPicPr>
        <p:blipFill>
          <a:blip r:embed="rId3"/>
          <a:srcRect/>
          <a:stretch>
            <a:fillRect/>
          </a:stretch>
        </p:blipFill>
        <p:spPr bwMode="auto">
          <a:xfrm>
            <a:off x="1116013" y="549275"/>
            <a:ext cx="6911975" cy="719138"/>
          </a:xfrm>
          <a:prstGeom prst="rect">
            <a:avLst/>
          </a:prstGeom>
          <a:noFill/>
          <a:ln w="9525">
            <a:noFill/>
            <a:miter lim="800000"/>
            <a:headEnd/>
            <a:tailEnd/>
          </a:ln>
        </p:spPr>
      </p:pic>
      <p:sp>
        <p:nvSpPr>
          <p:cNvPr id="176136" name="Rectangle 8"/>
          <p:cNvSpPr>
            <a:spLocks noChangeArrowheads="1"/>
          </p:cNvSpPr>
          <p:nvPr/>
        </p:nvSpPr>
        <p:spPr bwMode="auto">
          <a:xfrm>
            <a:off x="971550" y="5661025"/>
            <a:ext cx="5359400" cy="457200"/>
          </a:xfrm>
          <a:prstGeom prst="rect">
            <a:avLst/>
          </a:prstGeom>
          <a:noFill/>
          <a:ln w="9525">
            <a:noFill/>
            <a:miter lim="800000"/>
            <a:headEnd/>
            <a:tailEnd/>
          </a:ln>
        </p:spPr>
        <p:txBody>
          <a:bodyPr wrap="none" anchor="ctr">
            <a:spAutoFit/>
          </a:bodyPr>
          <a:lstStyle/>
          <a:p>
            <a:pPr eaLnBrk="0" hangingPunct="0"/>
            <a:r>
              <a:rPr lang="en-US" i="0"/>
              <a:t>Dan langit, bagaimana ia ditinggikan?</a:t>
            </a:r>
            <a:r>
              <a:rPr lang="en-US"/>
              <a:t>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6135"/>
                                        </p:tgtEl>
                                        <p:attrNameLst>
                                          <p:attrName>style.visibility</p:attrName>
                                        </p:attrNameLst>
                                      </p:cBhvr>
                                      <p:to>
                                        <p:strVal val="visible"/>
                                      </p:to>
                                    </p:set>
                                    <p:animEffect transition="in" filter="diamond(in)">
                                      <p:cBhvr>
                                        <p:cTn id="7" dur="2000"/>
                                        <p:tgtEl>
                                          <p:spTgt spid="17613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6136"/>
                                        </p:tgtEl>
                                        <p:attrNameLst>
                                          <p:attrName>style.visibility</p:attrName>
                                        </p:attrNameLst>
                                      </p:cBhvr>
                                      <p:to>
                                        <p:strVal val="visible"/>
                                      </p:to>
                                    </p:set>
                                    <p:animEffect transition="in" filter="diamond(in)">
                                      <p:cBhvr>
                                        <p:cTn id="10" dur="2000"/>
                                        <p:tgtEl>
                                          <p:spTgt spid="176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66800" y="304800"/>
            <a:ext cx="7772400" cy="2908300"/>
          </a:xfrm>
        </p:spPr>
        <p:txBody>
          <a:bodyPr/>
          <a:lstStyle/>
          <a:p>
            <a:r>
              <a:rPr lang="en-US" smtClean="0"/>
              <a:t>Kilasan Prestasi </a:t>
            </a:r>
            <a:br>
              <a:rPr lang="en-US" smtClean="0"/>
            </a:br>
            <a:r>
              <a:rPr lang="en-US" smtClean="0"/>
              <a:t>Kemajuan Sain &amp; Teknologi </a:t>
            </a:r>
            <a:br>
              <a:rPr lang="en-US" smtClean="0"/>
            </a:br>
            <a:r>
              <a:rPr lang="en-US" smtClean="0"/>
              <a:t>di masa Khilafah Islam</a:t>
            </a:r>
          </a:p>
        </p:txBody>
      </p:sp>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66800" y="304800"/>
            <a:ext cx="7772400" cy="603250"/>
          </a:xfrm>
        </p:spPr>
        <p:txBody>
          <a:bodyPr/>
          <a:lstStyle/>
          <a:p>
            <a:r>
              <a:rPr lang="en-US" sz="3200" b="1" i="1" smtClean="0"/>
              <a:t>2. Pengakuan metode eksperimental</a:t>
            </a:r>
            <a:endParaRPr lang="en-US" sz="3200" smtClean="0"/>
          </a:p>
        </p:txBody>
      </p:sp>
      <p:sp>
        <p:nvSpPr>
          <p:cNvPr id="22531" name="Content Placeholder 2"/>
          <p:cNvSpPr>
            <a:spLocks noGrp="1"/>
          </p:cNvSpPr>
          <p:nvPr>
            <p:ph idx="1"/>
          </p:nvPr>
        </p:nvSpPr>
        <p:spPr>
          <a:xfrm>
            <a:off x="971550" y="1196975"/>
            <a:ext cx="7867650" cy="4968875"/>
          </a:xfrm>
        </p:spPr>
        <p:txBody>
          <a:bodyPr/>
          <a:lstStyle/>
          <a:p>
            <a:r>
              <a:rPr lang="en-US" sz="2600" smtClean="0"/>
              <a:t>Pada kasus pencangkokan kurma yang gagal, Rasulullah bertanya: "Apa yang terjadi?".  </a:t>
            </a:r>
            <a:br>
              <a:rPr lang="en-US" sz="2600" smtClean="0"/>
            </a:br>
            <a:r>
              <a:rPr lang="en-US" sz="2600" smtClean="0"/>
              <a:t>Mereka menjawab: "Baginda telah mengatakan begini dan begitu".  Rasulullah bersabda: </a:t>
            </a:r>
            <a:br>
              <a:rPr lang="en-US" sz="2600" smtClean="0"/>
            </a:br>
            <a:r>
              <a:rPr lang="en-US" sz="2600" i="1" smtClean="0"/>
              <a:t>"Kalian lebih tahu urusan teknik dunia kalian".  (HR Muslim).</a:t>
            </a:r>
            <a:endParaRPr lang="en-US" sz="2600" smtClean="0"/>
          </a:p>
          <a:p>
            <a:r>
              <a:rPr lang="en-US" sz="2600" smtClean="0"/>
              <a:t>Rasul bersabda: </a:t>
            </a:r>
            <a:r>
              <a:rPr lang="en-US" sz="2600" i="1" smtClean="0"/>
              <a:t>"Ucapanku dahulu hanyalah dugaanku.  Jika berguna, lakukanlah.  Aku hanyalah seorang manusia seperti kamu.  Dugaan bisa benar bisa salah.  Tetapi apa yang kukatakan kepadamu dengan Allah berfirman, maka aku tak akan pernah berdusta terhadap Allah.  (HR Ahmad)</a:t>
            </a:r>
            <a:endParaRPr lang="en-US" sz="2600" smtClean="0"/>
          </a:p>
          <a:p>
            <a:endParaRPr lang="en-US" sz="2600" smtClean="0"/>
          </a:p>
        </p:txBody>
      </p:sp>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lum bright="-20000"/>
          </a:blip>
          <a:srcRect/>
          <a:stretch>
            <a:fillRect/>
          </a:stretch>
        </p:blipFill>
        <p:spPr bwMode="auto">
          <a:xfrm>
            <a:off x="0" y="-55563"/>
            <a:ext cx="9144000" cy="6913563"/>
          </a:xfrm>
          <a:prstGeom prst="rect">
            <a:avLst/>
          </a:prstGeom>
          <a:noFill/>
          <a:ln w="9525">
            <a:noFill/>
            <a:miter lim="800000"/>
            <a:headEnd/>
            <a:tailEnd/>
          </a:ln>
        </p:spPr>
      </p:pic>
      <p:sp>
        <p:nvSpPr>
          <p:cNvPr id="211971" name="Rectangle 3"/>
          <p:cNvSpPr>
            <a:spLocks noGrp="1" noChangeArrowheads="1"/>
          </p:cNvSpPr>
          <p:nvPr>
            <p:ph type="body" idx="1"/>
          </p:nvPr>
        </p:nvSpPr>
        <p:spPr>
          <a:xfrm>
            <a:off x="323850" y="2708275"/>
            <a:ext cx="4800600" cy="2971800"/>
          </a:xfrm>
        </p:spPr>
        <p:txBody>
          <a:bodyPr/>
          <a:lstStyle/>
          <a:p>
            <a:pPr marL="0" indent="0" eaLnBrk="1" hangingPunct="1">
              <a:buFont typeface="Wingdings" pitchFamily="2" charset="2"/>
              <a:buNone/>
            </a:pPr>
            <a:r>
              <a:rPr lang="en-US" sz="2800" i="1" smtClean="0">
                <a:solidFill>
                  <a:srgbClr val="F4FA74"/>
                </a:solidFill>
              </a:rPr>
              <a:t>Hai jama'ah jin dan manusia, </a:t>
            </a:r>
            <a:br>
              <a:rPr lang="en-US" sz="2800" i="1" smtClean="0">
                <a:solidFill>
                  <a:srgbClr val="F4FA74"/>
                </a:solidFill>
              </a:rPr>
            </a:br>
            <a:r>
              <a:rPr lang="en-US" sz="2800" i="1" smtClean="0">
                <a:solidFill>
                  <a:srgbClr val="F4FA74"/>
                </a:solidFill>
              </a:rPr>
              <a:t>jika kamu sanggup melintasi penjuru langit dan bumi, </a:t>
            </a:r>
            <a:br>
              <a:rPr lang="en-US" sz="2800" i="1" smtClean="0">
                <a:solidFill>
                  <a:srgbClr val="F4FA74"/>
                </a:solidFill>
              </a:rPr>
            </a:br>
            <a:r>
              <a:rPr lang="en-US" sz="2800" i="1" smtClean="0">
                <a:solidFill>
                  <a:srgbClr val="F4FA74"/>
                </a:solidFill>
              </a:rPr>
              <a:t>maka lintasilah, </a:t>
            </a:r>
            <a:br>
              <a:rPr lang="en-US" sz="2800" i="1" smtClean="0">
                <a:solidFill>
                  <a:srgbClr val="F4FA74"/>
                </a:solidFill>
              </a:rPr>
            </a:br>
            <a:r>
              <a:rPr lang="en-US" sz="2800" i="1" smtClean="0">
                <a:solidFill>
                  <a:srgbClr val="F4FA74"/>
                </a:solidFill>
              </a:rPr>
              <a:t>kamu tak dapat menembusnya, kecuali dengan kekuatan. </a:t>
            </a:r>
            <a:br>
              <a:rPr lang="en-US" sz="2800" i="1" smtClean="0">
                <a:solidFill>
                  <a:srgbClr val="F4FA74"/>
                </a:solidFill>
              </a:rPr>
            </a:br>
            <a:r>
              <a:rPr lang="en-US" sz="2800" i="1" smtClean="0">
                <a:solidFill>
                  <a:srgbClr val="F4FA74"/>
                </a:solidFill>
              </a:rPr>
              <a:t>(Qs. 55 Ar-Rahman :33)</a:t>
            </a:r>
          </a:p>
          <a:p>
            <a:pPr marL="0" indent="0" algn="r" eaLnBrk="1" hangingPunct="1">
              <a:buFont typeface="Wingdings" pitchFamily="2" charset="2"/>
              <a:buNone/>
            </a:pPr>
            <a:endParaRPr lang="en-US" sz="2800" i="1" smtClean="0">
              <a:solidFill>
                <a:srgbClr val="F4FA74"/>
              </a:solidFill>
            </a:endParaRPr>
          </a:p>
        </p:txBody>
      </p:sp>
      <p:pic>
        <p:nvPicPr>
          <p:cNvPr id="23556" name="Picture 4" descr="space-shuttle-launch3a"/>
          <p:cNvPicPr>
            <a:picLocks noChangeAspect="1" noChangeArrowheads="1"/>
          </p:cNvPicPr>
          <p:nvPr/>
        </p:nvPicPr>
        <p:blipFill>
          <a:blip r:embed="rId3"/>
          <a:srcRect/>
          <a:stretch>
            <a:fillRect/>
          </a:stretch>
        </p:blipFill>
        <p:spPr bwMode="auto">
          <a:xfrm>
            <a:off x="5715000" y="3124200"/>
            <a:ext cx="3240088" cy="3557588"/>
          </a:xfrm>
          <a:prstGeom prst="rect">
            <a:avLst/>
          </a:prstGeom>
          <a:noFill/>
          <a:ln w="9525">
            <a:noFill/>
            <a:miter lim="800000"/>
            <a:headEnd/>
            <a:tailEnd/>
          </a:ln>
        </p:spPr>
      </p:pic>
      <p:pic>
        <p:nvPicPr>
          <p:cNvPr id="23557" name="Picture 5"/>
          <p:cNvPicPr>
            <a:picLocks noChangeAspect="1" noChangeArrowheads="1"/>
          </p:cNvPicPr>
          <p:nvPr/>
        </p:nvPicPr>
        <p:blipFill>
          <a:blip r:embed="rId4"/>
          <a:srcRect/>
          <a:stretch>
            <a:fillRect/>
          </a:stretch>
        </p:blipFill>
        <p:spPr bwMode="auto">
          <a:xfrm>
            <a:off x="685800" y="304800"/>
            <a:ext cx="8153400" cy="86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2119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66800" y="304800"/>
            <a:ext cx="7772400" cy="820738"/>
          </a:xfrm>
        </p:spPr>
        <p:txBody>
          <a:bodyPr/>
          <a:lstStyle/>
          <a:p>
            <a:r>
              <a:rPr lang="en-US" sz="3200" b="1" i="1" smtClean="0"/>
              <a:t>3. Memetik segala yang bermanfaat</a:t>
            </a:r>
            <a:endParaRPr lang="en-US" sz="3200" smtClean="0"/>
          </a:p>
        </p:txBody>
      </p:sp>
      <p:sp>
        <p:nvSpPr>
          <p:cNvPr id="3" name="Content Placeholder 2"/>
          <p:cNvSpPr>
            <a:spLocks noGrp="1"/>
          </p:cNvSpPr>
          <p:nvPr>
            <p:ph idx="1"/>
          </p:nvPr>
        </p:nvSpPr>
        <p:spPr/>
        <p:txBody>
          <a:bodyPr/>
          <a:lstStyle/>
          <a:p>
            <a:r>
              <a:rPr lang="en-US" sz="2600" smtClean="0"/>
              <a:t>Rasulullah bersabda: </a:t>
            </a:r>
            <a:r>
              <a:rPr lang="en-US" sz="2600" i="1" smtClean="0"/>
              <a:t>"Ilmu itu bagai binatang ternak sesat orang mukmin.  Di manapun ia menemukannya, ia lebih berhak atasnya"  </a:t>
            </a:r>
            <a:br>
              <a:rPr lang="en-US" sz="2600" i="1" smtClean="0"/>
            </a:br>
            <a:r>
              <a:rPr lang="en-US" sz="2600" i="1" smtClean="0"/>
              <a:t>(HR Tirmizi dan Ibnu Majah).</a:t>
            </a:r>
            <a:endParaRPr lang="en-US" sz="2600" smtClean="0"/>
          </a:p>
          <a:p>
            <a:r>
              <a:rPr lang="en-US" sz="2600" smtClean="0"/>
              <a:t>Atas dasar ini, maka ummat Islam tidak pernah merasa risih belajar ilmu-ilmu yang tidak terwarnai pandangan hidup pemiliknya, seperti  matematika, fisika, kedokteran, ilmu militer hingga administrasi.</a:t>
            </a:r>
          </a:p>
          <a:p>
            <a:endParaRPr lang="en-US" sz="2600" smtClean="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100_9368_Jum'atan@NiuJie"/>
          <p:cNvPicPr>
            <a:picLocks noChangeAspect="1" noChangeArrowheads="1"/>
          </p:cNvPicPr>
          <p:nvPr/>
        </p:nvPicPr>
        <p:blipFill>
          <a:blip r:embed="rId2"/>
          <a:srcRect/>
          <a:stretch>
            <a:fillRect/>
          </a:stretch>
        </p:blipFill>
        <p:spPr bwMode="auto">
          <a:xfrm>
            <a:off x="684213" y="476250"/>
            <a:ext cx="8256587" cy="6191250"/>
          </a:xfrm>
          <a:prstGeom prst="rect">
            <a:avLst/>
          </a:prstGeom>
          <a:noFill/>
          <a:ln w="9525">
            <a:noFill/>
            <a:miter lim="800000"/>
            <a:headEnd/>
            <a:tailEnd/>
          </a:ln>
        </p:spPr>
      </p:pic>
      <p:sp>
        <p:nvSpPr>
          <p:cNvPr id="25603" name="Rectangle 3"/>
          <p:cNvSpPr>
            <a:spLocks noGrp="1" noChangeArrowheads="1"/>
          </p:cNvSpPr>
          <p:nvPr>
            <p:ph type="body" idx="1"/>
          </p:nvPr>
        </p:nvSpPr>
        <p:spPr>
          <a:xfrm>
            <a:off x="827088" y="549275"/>
            <a:ext cx="3740150" cy="5410200"/>
          </a:xfrm>
        </p:spPr>
        <p:txBody>
          <a:bodyPr/>
          <a:lstStyle/>
          <a:p>
            <a:pPr marL="0" indent="0" eaLnBrk="1" hangingPunct="1">
              <a:buFont typeface="Wingdings" pitchFamily="2" charset="2"/>
              <a:buNone/>
            </a:pPr>
            <a:r>
              <a:rPr lang="en-US" sz="2800" smtClean="0"/>
              <a:t>“</a:t>
            </a:r>
          </a:p>
          <a:p>
            <a:pPr marL="0" indent="0" eaLnBrk="1" hangingPunct="1">
              <a:buFont typeface="Wingdings" pitchFamily="2" charset="2"/>
              <a:buNone/>
            </a:pPr>
            <a:endParaRPr lang="en-US" sz="2800" smtClean="0"/>
          </a:p>
          <a:p>
            <a:pPr marL="0" indent="0" eaLnBrk="1" hangingPunct="1">
              <a:buFont typeface="Wingdings" pitchFamily="2" charset="2"/>
              <a:buNone/>
            </a:pPr>
            <a:r>
              <a:rPr lang="en-US" sz="2800" smtClean="0"/>
              <a:t>Rasulullah menyuruh umat Islam berburu ilmu ke Cina – yang saat itu pasti bukan negeri Islam.</a:t>
            </a:r>
          </a:p>
          <a:p>
            <a:pPr marL="0" indent="0" eaLnBrk="1" hangingPunct="1">
              <a:buFont typeface="Wingdings" pitchFamily="2" charset="2"/>
              <a:buNone/>
            </a:pPr>
            <a:endParaRPr lang="en-US" sz="2800" smtClean="0"/>
          </a:p>
          <a:p>
            <a:pPr marL="0" indent="0" eaLnBrk="1" hangingPunct="1">
              <a:buFont typeface="Wingdings" pitchFamily="2" charset="2"/>
              <a:buNone/>
            </a:pPr>
            <a:r>
              <a:rPr lang="en-US" sz="2800" smtClean="0"/>
              <a:t>Sains &amp; teknologi </a:t>
            </a:r>
            <a:br>
              <a:rPr lang="en-US" sz="2800" smtClean="0"/>
            </a:br>
            <a:r>
              <a:rPr lang="en-US" sz="2800" smtClean="0"/>
              <a:t>= bebas nilai.</a:t>
            </a:r>
          </a:p>
        </p:txBody>
      </p:sp>
    </p:spTree>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66800" y="304800"/>
            <a:ext cx="7772400" cy="747713"/>
          </a:xfrm>
        </p:spPr>
        <p:txBody>
          <a:bodyPr/>
          <a:lstStyle/>
          <a:p>
            <a:r>
              <a:rPr lang="en-US" sz="3200" b="1" i="1" smtClean="0"/>
              <a:t>4. Memberantas tahayul dan khurafat</a:t>
            </a:r>
          </a:p>
        </p:txBody>
      </p:sp>
      <p:sp>
        <p:nvSpPr>
          <p:cNvPr id="3" name="Content Placeholder 2"/>
          <p:cNvSpPr>
            <a:spLocks noGrp="1"/>
          </p:cNvSpPr>
          <p:nvPr>
            <p:ph idx="1"/>
          </p:nvPr>
        </p:nvSpPr>
        <p:spPr>
          <a:xfrm>
            <a:off x="900113" y="1341438"/>
            <a:ext cx="7993062" cy="4449762"/>
          </a:xfrm>
        </p:spPr>
        <p:txBody>
          <a:bodyPr/>
          <a:lstStyle/>
          <a:p>
            <a:r>
              <a:rPr lang="en-US" sz="2600" smtClean="0"/>
              <a:t>Ketika gerhana matahari bertepatan dengan wafatnya Ibrahim putra Nabi, lalu sebagian muslim menyangka hal itu sebagai tanda kebenaran Nabi, Nabi justru bersabda: </a:t>
            </a:r>
            <a:r>
              <a:rPr lang="en-US" sz="2600" i="1" smtClean="0"/>
              <a:t>"Gerhana matahari dan bulan tidak terjadi karena kematian atau kelahiran seseorang tetapi keduanya adalah tanda-tanda kekuasaan Allah ... " (HR Bukhari)</a:t>
            </a:r>
            <a:endParaRPr lang="en-US" sz="2600" smtClean="0"/>
          </a:p>
          <a:p>
            <a:r>
              <a:rPr lang="en-US" sz="2600" i="1" smtClean="0"/>
              <a:t>Rasulullah bersabda: "Barang siapa mendatangi dukun  paranormal dan menanyakan sesuatu, </a:t>
            </a:r>
            <a:br>
              <a:rPr lang="en-US" sz="2600" i="1" smtClean="0"/>
            </a:br>
            <a:r>
              <a:rPr lang="en-US" sz="2600" i="1" smtClean="0"/>
              <a:t>lalu membenarkan apa yang diucapkannya, </a:t>
            </a:r>
            <a:br>
              <a:rPr lang="en-US" sz="2600" i="1" smtClean="0"/>
            </a:br>
            <a:r>
              <a:rPr lang="en-US" sz="2600" i="1" smtClean="0"/>
              <a:t>maka salatnya tidak diterima selama 40 hari" </a:t>
            </a:r>
            <a:br>
              <a:rPr lang="en-US" sz="2600" i="1" smtClean="0"/>
            </a:br>
            <a:r>
              <a:rPr lang="en-US" sz="2600" i="1" smtClean="0"/>
              <a:t>(HR Muslim).</a:t>
            </a:r>
            <a:endParaRPr lang="en-US" sz="2600" smtClean="0"/>
          </a:p>
          <a:p>
            <a:endParaRPr lang="en-US" sz="2600" smtClean="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Implikasi Kebijakan</a:t>
            </a:r>
          </a:p>
        </p:txBody>
      </p:sp>
      <p:sp>
        <p:nvSpPr>
          <p:cNvPr id="3" name="Content Placeholder 2"/>
          <p:cNvSpPr>
            <a:spLocks noGrp="1"/>
          </p:cNvSpPr>
          <p:nvPr>
            <p:ph idx="1"/>
          </p:nvPr>
        </p:nvSpPr>
        <p:spPr/>
        <p:txBody>
          <a:bodyPr/>
          <a:lstStyle/>
          <a:p>
            <a:r>
              <a:rPr lang="en-US" b="1" i="1" smtClean="0"/>
              <a:t>Semua amalan itu ada ilmunya</a:t>
            </a:r>
            <a:r>
              <a:rPr lang="en-US" smtClean="0"/>
              <a:t>;</a:t>
            </a:r>
          </a:p>
          <a:p>
            <a:r>
              <a:rPr lang="en-US" b="1" i="1" smtClean="0"/>
              <a:t>Hidup dalam dakwah</a:t>
            </a:r>
            <a:r>
              <a:rPr lang="en-US" smtClean="0"/>
              <a:t>;</a:t>
            </a:r>
          </a:p>
          <a:p>
            <a:r>
              <a:rPr lang="en-US" b="1" i="1" smtClean="0"/>
              <a:t>Negara Islam menyiapkan infrastruktur yang mendukung</a:t>
            </a:r>
            <a:r>
              <a:rPr lang="en-US" smtClean="0"/>
              <a:t>,</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lum bright="-40000"/>
          </a:blip>
          <a:srcRect/>
          <a:stretch>
            <a:fillRect/>
          </a:stretch>
        </p:blipFill>
        <p:spPr bwMode="auto">
          <a:xfrm>
            <a:off x="0" y="0"/>
            <a:ext cx="9144000" cy="6145213"/>
          </a:xfrm>
          <a:prstGeom prst="rect">
            <a:avLst/>
          </a:prstGeom>
          <a:noFill/>
          <a:ln w="9525">
            <a:noFill/>
            <a:miter lim="800000"/>
            <a:headEnd/>
            <a:tailEnd/>
          </a:ln>
        </p:spPr>
      </p:pic>
      <p:sp>
        <p:nvSpPr>
          <p:cNvPr id="212995" name="Rectangle 3"/>
          <p:cNvSpPr>
            <a:spLocks noGrp="1" noChangeArrowheads="1"/>
          </p:cNvSpPr>
          <p:nvPr>
            <p:ph type="body" idx="1"/>
          </p:nvPr>
        </p:nvSpPr>
        <p:spPr>
          <a:xfrm>
            <a:off x="34925" y="1125538"/>
            <a:ext cx="8893175" cy="5100637"/>
          </a:xfrm>
        </p:spPr>
        <p:txBody>
          <a:bodyPr/>
          <a:lstStyle/>
          <a:p>
            <a:pPr algn="ctr" eaLnBrk="1" hangingPunct="1">
              <a:lnSpc>
                <a:spcPct val="80000"/>
              </a:lnSpc>
              <a:buFont typeface="Wingdings" pitchFamily="2" charset="2"/>
              <a:buNone/>
            </a:pPr>
            <a:r>
              <a:rPr lang="en-US" sz="2800" i="1" smtClean="0"/>
              <a:t>Dan siapkanlah untuk menghadapi mereka </a:t>
            </a:r>
            <a:br>
              <a:rPr lang="en-US" sz="2800" i="1" smtClean="0"/>
            </a:br>
            <a:r>
              <a:rPr lang="en-US" sz="2800" i="1" smtClean="0"/>
              <a:t>kekuatan apa saja yang kamu sanggupi </a:t>
            </a:r>
            <a:br>
              <a:rPr lang="en-US" sz="2800" i="1" smtClean="0"/>
            </a:br>
            <a:r>
              <a:rPr lang="en-US" sz="2800" i="1" smtClean="0"/>
              <a:t>dan dari kuda-kuda yang ditambat untuk berperang </a:t>
            </a:r>
            <a:br>
              <a:rPr lang="en-US" sz="2800" i="1" smtClean="0"/>
            </a:br>
            <a:r>
              <a:rPr lang="en-US" sz="2800" i="1" smtClean="0"/>
              <a:t>(yang dengan itu) kamu menggetarkan musuh Allah, musuhmu dan orang-orang selain mereka yang kamu tidak mengetahuinya; sedang Allah mengetahuinya. </a:t>
            </a:r>
            <a:br>
              <a:rPr lang="en-US" sz="2800" i="1" smtClean="0"/>
            </a:br>
            <a:r>
              <a:rPr lang="en-US" sz="2800" i="1" smtClean="0"/>
              <a:t>Apa saja yang kamu nafkahkan pada jalan Allah </a:t>
            </a:r>
            <a:br>
              <a:rPr lang="en-US" sz="2800" i="1" smtClean="0"/>
            </a:br>
            <a:r>
              <a:rPr lang="en-US" sz="2800" i="1" smtClean="0"/>
              <a:t>niscaya akan dibalas dengan cukup kepadamu </a:t>
            </a:r>
            <a:br>
              <a:rPr lang="en-US" sz="2800" i="1" smtClean="0"/>
            </a:br>
            <a:r>
              <a:rPr lang="en-US" sz="2800" i="1" smtClean="0"/>
              <a:t>dan kamu tidak akan dianiaya. </a:t>
            </a:r>
            <a:br>
              <a:rPr lang="en-US" sz="2800" i="1" smtClean="0"/>
            </a:br>
            <a:r>
              <a:rPr lang="en-US" sz="2800" i="1" smtClean="0"/>
              <a:t>(Qs. 8-Al-Anfaal :60)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212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id-ID" smtClean="0"/>
          </a:p>
        </p:txBody>
      </p:sp>
      <p:sp>
        <p:nvSpPr>
          <p:cNvPr id="29699" name="Rectangle 3"/>
          <p:cNvSpPr>
            <a:spLocks noGrp="1" noChangeArrowheads="1"/>
          </p:cNvSpPr>
          <p:nvPr>
            <p:ph type="body" sz="half" idx="1"/>
          </p:nvPr>
        </p:nvSpPr>
        <p:spPr>
          <a:xfrm>
            <a:off x="971550" y="2924175"/>
            <a:ext cx="7848600" cy="3171825"/>
          </a:xfrm>
        </p:spPr>
        <p:txBody>
          <a:bodyPr/>
          <a:lstStyle/>
          <a:p>
            <a:pPr algn="r" eaLnBrk="1" hangingPunct="1">
              <a:buFont typeface="Wingdings" pitchFamily="2" charset="2"/>
              <a:buNone/>
            </a:pPr>
            <a:r>
              <a:rPr lang="en-US" sz="2600" i="1" smtClean="0"/>
              <a:t>Mengapa kamu tidak mau berperang di jalan Allah </a:t>
            </a:r>
            <a:br>
              <a:rPr lang="en-US" sz="2600" i="1" smtClean="0"/>
            </a:br>
            <a:r>
              <a:rPr lang="en-US" sz="2600" i="1" smtClean="0"/>
              <a:t>dan (membela) orang-orang yang lemah </a:t>
            </a:r>
            <a:br>
              <a:rPr lang="en-US" sz="2600" i="1" smtClean="0"/>
            </a:br>
            <a:r>
              <a:rPr lang="en-US" sz="2600" i="1" smtClean="0"/>
              <a:t>baik laki-laki, wanita-wanita maupun anak-anak yang semuanya berdo'a: </a:t>
            </a:r>
            <a:br>
              <a:rPr lang="en-US" sz="2600" i="1" smtClean="0"/>
            </a:br>
            <a:r>
              <a:rPr lang="en-US" sz="2600" i="1" smtClean="0"/>
              <a:t>"Ya Tuhan kami, keluarkanlah kami dari negeri ini </a:t>
            </a:r>
            <a:br>
              <a:rPr lang="en-US" sz="2600" i="1" smtClean="0"/>
            </a:br>
            <a:r>
              <a:rPr lang="en-US" sz="2600" i="1" smtClean="0"/>
              <a:t>yang zalim penduduknya dan berilah kami pelindung dari sisi Engkau, dan berilah kami penolong dari sisi Engkau". (Qs. 4:75)</a:t>
            </a:r>
          </a:p>
        </p:txBody>
      </p:sp>
      <p:pic>
        <p:nvPicPr>
          <p:cNvPr id="29700" name="Picture 4"/>
          <p:cNvPicPr>
            <a:picLocks noChangeAspect="1" noChangeArrowheads="1"/>
          </p:cNvPicPr>
          <p:nvPr>
            <p:ph sz="half" idx="2"/>
          </p:nvPr>
        </p:nvPicPr>
        <p:blipFill>
          <a:blip r:embed="rId2"/>
          <a:srcRect/>
          <a:stretch>
            <a:fillRect/>
          </a:stretch>
        </p:blipFill>
        <p:spPr>
          <a:xfrm>
            <a:off x="900113" y="260350"/>
            <a:ext cx="7993062" cy="2447925"/>
          </a:xfrm>
          <a:noFill/>
        </p:spPr>
      </p:pic>
    </p:spTree>
  </p:cSld>
  <p:clrMapOvr>
    <a:masterClrMapping/>
  </p:clrMapOvr>
  <p:transition spd="slow">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827088" y="188913"/>
            <a:ext cx="4352925" cy="4953000"/>
          </a:xfrm>
        </p:spPr>
        <p:txBody>
          <a:bodyPr/>
          <a:lstStyle/>
          <a:p>
            <a:pPr marL="0" indent="0" eaLnBrk="1" hangingPunct="1">
              <a:buFont typeface="Wingdings" pitchFamily="2" charset="2"/>
              <a:buNone/>
            </a:pPr>
            <a:r>
              <a:rPr lang="en-US" smtClean="0"/>
              <a:t>Qur’an mendorong penyelidikan ruang angkasa</a:t>
            </a:r>
          </a:p>
          <a:p>
            <a:pPr marL="228600" lvl="1" indent="0" eaLnBrk="1" hangingPunct="1"/>
            <a:r>
              <a:rPr lang="en-US" smtClean="0"/>
              <a:t>Muncul iklim riset dan cinta sains di masyarakat</a:t>
            </a:r>
          </a:p>
          <a:p>
            <a:pPr marL="457200" lvl="2" indent="0" eaLnBrk="1" hangingPunct="1"/>
            <a:r>
              <a:rPr lang="en-US" smtClean="0"/>
              <a:t>Mundurnya astrologi, majunya astronomi</a:t>
            </a:r>
          </a:p>
          <a:p>
            <a:pPr marL="457200" lvl="2" indent="0" eaLnBrk="1" hangingPunct="1"/>
            <a:r>
              <a:rPr lang="en-US" smtClean="0"/>
              <a:t>“Jor-joran” wakaf / jariyah untuk pengembangan dan pemasyarakatan sains</a:t>
            </a:r>
          </a:p>
          <a:p>
            <a:pPr marL="457200" lvl="2" indent="0" eaLnBrk="1" hangingPunct="1"/>
            <a:r>
              <a:rPr lang="en-US" smtClean="0"/>
              <a:t>Setiap muazzin adalah seorang astronom!</a:t>
            </a:r>
            <a:endParaRPr lang="en-US" i="1" smtClean="0">
              <a:solidFill>
                <a:srgbClr val="F4FA74"/>
              </a:solidFill>
            </a:endParaRPr>
          </a:p>
        </p:txBody>
      </p:sp>
      <p:pic>
        <p:nvPicPr>
          <p:cNvPr id="30723" name="Picture 3" descr="TMP81A"/>
          <p:cNvPicPr>
            <a:picLocks noChangeAspect="1" noChangeArrowheads="1"/>
          </p:cNvPicPr>
          <p:nvPr/>
        </p:nvPicPr>
        <p:blipFill>
          <a:blip r:embed="rId2"/>
          <a:srcRect/>
          <a:stretch>
            <a:fillRect/>
          </a:stretch>
        </p:blipFill>
        <p:spPr bwMode="auto">
          <a:xfrm>
            <a:off x="5265738" y="0"/>
            <a:ext cx="3878262" cy="61722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Kesimpulan</a:t>
            </a:r>
          </a:p>
        </p:txBody>
      </p:sp>
      <p:sp>
        <p:nvSpPr>
          <p:cNvPr id="3" name="Content Placeholder 2"/>
          <p:cNvSpPr>
            <a:spLocks noGrp="1"/>
          </p:cNvSpPr>
          <p:nvPr>
            <p:ph idx="1"/>
          </p:nvPr>
        </p:nvSpPr>
        <p:spPr/>
        <p:txBody>
          <a:bodyPr/>
          <a:lstStyle/>
          <a:p>
            <a:r>
              <a:rPr lang="en-US" smtClean="0"/>
              <a:t>Umat Islam didorong untuk menguasai sains dan teknologi.</a:t>
            </a:r>
          </a:p>
          <a:p>
            <a:r>
              <a:rPr lang="en-US" smtClean="0"/>
              <a:t>Umat Islam tanpa sains &amp; teknologi </a:t>
            </a:r>
            <a:br>
              <a:rPr lang="en-US" smtClean="0"/>
            </a:br>
            <a:r>
              <a:rPr lang="en-US" b="1" smtClean="0"/>
              <a:t>akan terjajah</a:t>
            </a:r>
          </a:p>
          <a:p>
            <a:r>
              <a:rPr lang="en-US" smtClean="0"/>
              <a:t>Sains &amp; teknologi bila tidak dikuasai umat Islam </a:t>
            </a:r>
            <a:r>
              <a:rPr lang="en-US" b="1" smtClean="0"/>
              <a:t>akan menjajah!</a:t>
            </a:r>
          </a:p>
          <a:p>
            <a:r>
              <a:rPr lang="en-US" b="1" smtClean="0"/>
              <a:t>Mari kita merubah kondisi saat ini!</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2800" smtClean="0"/>
              <a:t>Kenalkah anda?</a:t>
            </a:r>
          </a:p>
        </p:txBody>
      </p:sp>
      <p:pic>
        <p:nvPicPr>
          <p:cNvPr id="5123" name="Picture 2" descr="225px-Avicenna_Persian_Physician">
            <a:hlinkClick r:id="rId2" tooltip="&quot;Avicenna Persian Physician.jpg&quot;"/>
          </p:cNvPr>
          <p:cNvPicPr>
            <a:picLocks noChangeAspect="1" noChangeArrowheads="1"/>
          </p:cNvPicPr>
          <p:nvPr/>
        </p:nvPicPr>
        <p:blipFill>
          <a:blip r:embed="rId3"/>
          <a:srcRect/>
          <a:stretch>
            <a:fillRect/>
          </a:stretch>
        </p:blipFill>
        <p:spPr bwMode="auto">
          <a:xfrm>
            <a:off x="6477000" y="1992313"/>
            <a:ext cx="2297113" cy="3276600"/>
          </a:xfrm>
          <a:prstGeom prst="rect">
            <a:avLst/>
          </a:prstGeom>
          <a:noFill/>
          <a:ln w="9525">
            <a:noFill/>
            <a:miter lim="800000"/>
            <a:headEnd/>
            <a:tailEnd/>
          </a:ln>
        </p:spPr>
      </p:pic>
      <p:pic>
        <p:nvPicPr>
          <p:cNvPr id="5124" name="Picture 3" descr="180px-Abu_Abdullah_Muhammad_bin_Musa_al-Khwarizmi"/>
          <p:cNvPicPr>
            <a:picLocks noChangeAspect="1" noChangeArrowheads="1"/>
          </p:cNvPicPr>
          <p:nvPr/>
        </p:nvPicPr>
        <p:blipFill>
          <a:blip r:embed="rId4"/>
          <a:srcRect/>
          <a:stretch>
            <a:fillRect/>
          </a:stretch>
        </p:blipFill>
        <p:spPr bwMode="auto">
          <a:xfrm>
            <a:off x="0" y="1687513"/>
            <a:ext cx="2895600" cy="3875087"/>
          </a:xfrm>
          <a:prstGeom prst="rect">
            <a:avLst/>
          </a:prstGeom>
          <a:noFill/>
          <a:ln w="9525">
            <a:noFill/>
            <a:miter lim="800000"/>
            <a:headEnd/>
            <a:tailEnd/>
          </a:ln>
        </p:spPr>
      </p:pic>
      <p:pic>
        <p:nvPicPr>
          <p:cNvPr id="5125" name="Picture 4" descr="180px-Ibn_haithem_portrait"/>
          <p:cNvPicPr>
            <a:picLocks noChangeAspect="1" noChangeArrowheads="1"/>
          </p:cNvPicPr>
          <p:nvPr/>
        </p:nvPicPr>
        <p:blipFill>
          <a:blip r:embed="rId5"/>
          <a:srcRect/>
          <a:stretch>
            <a:fillRect/>
          </a:stretch>
        </p:blipFill>
        <p:spPr bwMode="auto">
          <a:xfrm>
            <a:off x="2971800" y="2144713"/>
            <a:ext cx="3448050" cy="29718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025"/>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a:ln w="9525">
            <a:noFill/>
            <a:miter lim="800000"/>
            <a:headEnd/>
            <a:tailEnd/>
          </a:ln>
        </p:spPr>
      </p:pic>
      <p:sp>
        <p:nvSpPr>
          <p:cNvPr id="32771" name="Content Placeholder 2"/>
          <p:cNvSpPr>
            <a:spLocks noGrp="1"/>
          </p:cNvSpPr>
          <p:nvPr>
            <p:ph idx="1"/>
          </p:nvPr>
        </p:nvSpPr>
        <p:spPr>
          <a:xfrm>
            <a:off x="457200" y="4221163"/>
            <a:ext cx="8229600" cy="1909762"/>
          </a:xfrm>
        </p:spPr>
        <p:txBody>
          <a:bodyPr/>
          <a:lstStyle/>
          <a:p>
            <a:pPr marL="0" indent="0" algn="ctr">
              <a:buFont typeface="Wingdings" pitchFamily="2" charset="2"/>
              <a:buNone/>
            </a:pPr>
            <a:r>
              <a:rPr lang="en-US" smtClean="0"/>
              <a:t>Sesungguhnya Allah tidak mengubah keadaan sesuatu kaum sehingga mereka mengubah keadaan yang ada pada diri mereka sendiri. </a:t>
            </a:r>
          </a:p>
        </p:txBody>
      </p:sp>
      <p:sp>
        <p:nvSpPr>
          <p:cNvPr id="32772" name="Rectangle 3"/>
          <p:cNvSpPr>
            <a:spLocks noChangeArrowheads="1"/>
          </p:cNvSpPr>
          <p:nvPr/>
        </p:nvSpPr>
        <p:spPr bwMode="auto">
          <a:xfrm>
            <a:off x="539750" y="1989138"/>
            <a:ext cx="8208963" cy="708025"/>
          </a:xfrm>
          <a:prstGeom prst="rect">
            <a:avLst/>
          </a:prstGeom>
          <a:noFill/>
          <a:ln w="9525">
            <a:noFill/>
            <a:miter lim="800000"/>
            <a:headEnd/>
            <a:tailEnd/>
          </a:ln>
        </p:spPr>
        <p:txBody>
          <a:bodyPr>
            <a:spAutoFit/>
          </a:bodyPr>
          <a:lstStyle/>
          <a:p>
            <a:pPr algn="ctr"/>
            <a:r>
              <a:rPr lang="ar-AE" sz="4000"/>
              <a:t>إِنَّ اللّهَ لاَ يُغَيِّرُ مَا بِقَوْمٍ حَتَّى يُغَيِّرُواْ مَا بِأَنْفُسِهِمْ</a:t>
            </a:r>
            <a:endParaRPr lang="en-US" sz="4000"/>
          </a:p>
        </p:txBody>
      </p:sp>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D:\temp\1_Duplikat-isi-Laptop\____FAHMI\actual\MediaUmat\2009-04-16_MU-11=Ilmu-Sosial-bukan-Anak-Tiri\Ibn-Khaldun.jpg"/>
          <p:cNvPicPr>
            <a:picLocks noGrp="1" noChangeAspect="1" noChangeArrowheads="1"/>
          </p:cNvPicPr>
          <p:nvPr>
            <p:ph idx="1"/>
          </p:nvPr>
        </p:nvPicPr>
        <p:blipFill>
          <a:blip r:embed="rId2"/>
          <a:srcRect/>
          <a:stretch>
            <a:fillRect/>
          </a:stretch>
        </p:blipFill>
        <p:spPr>
          <a:xfrm>
            <a:off x="3657600" y="1876425"/>
            <a:ext cx="2603500" cy="3124200"/>
          </a:xfrm>
        </p:spPr>
      </p:pic>
      <p:pic>
        <p:nvPicPr>
          <p:cNvPr id="6147" name="Picture 2" descr="al-mawardi_thumb[22]"/>
          <p:cNvPicPr>
            <a:picLocks noChangeAspect="1" noChangeArrowheads="1"/>
          </p:cNvPicPr>
          <p:nvPr/>
        </p:nvPicPr>
        <p:blipFill>
          <a:blip r:embed="rId3"/>
          <a:srcRect/>
          <a:stretch>
            <a:fillRect/>
          </a:stretch>
        </p:blipFill>
        <p:spPr bwMode="auto">
          <a:xfrm>
            <a:off x="457200" y="2028825"/>
            <a:ext cx="3048000" cy="3990975"/>
          </a:xfrm>
          <a:prstGeom prst="rect">
            <a:avLst/>
          </a:prstGeom>
          <a:noFill/>
          <a:ln w="9525">
            <a:noFill/>
            <a:miter lim="800000"/>
            <a:headEnd/>
            <a:tailEnd/>
          </a:ln>
        </p:spPr>
      </p:pic>
      <p:pic>
        <p:nvPicPr>
          <p:cNvPr id="6148" name="Picture 4" descr="D:\temp\1_Duplikat-isi-Laptop\____FAHMI\actual\MediaUmat\2009-05-01_MU-12=Psikologi-tak-harus-ikut-Freud\Alfarabi-img1.jpg"/>
          <p:cNvPicPr>
            <a:picLocks noChangeAspect="1" noChangeArrowheads="1"/>
          </p:cNvPicPr>
          <p:nvPr/>
        </p:nvPicPr>
        <p:blipFill>
          <a:blip r:embed="rId4"/>
          <a:srcRect/>
          <a:stretch>
            <a:fillRect/>
          </a:stretch>
        </p:blipFill>
        <p:spPr bwMode="auto">
          <a:xfrm>
            <a:off x="6400800" y="2028825"/>
            <a:ext cx="2057400" cy="2990850"/>
          </a:xfrm>
          <a:prstGeom prst="rect">
            <a:avLst/>
          </a:prstGeom>
          <a:noFill/>
          <a:ln w="9525">
            <a:noFill/>
            <a:miter lim="800000"/>
            <a:headEnd/>
            <a:tailEnd/>
          </a:ln>
        </p:spPr>
      </p:pic>
      <p:sp>
        <p:nvSpPr>
          <p:cNvPr id="6149" name="Title 1"/>
          <p:cNvSpPr>
            <a:spLocks noGrp="1"/>
          </p:cNvSpPr>
          <p:nvPr>
            <p:ph type="title"/>
          </p:nvPr>
        </p:nvSpPr>
        <p:spPr>
          <a:xfrm>
            <a:off x="457200" y="274638"/>
            <a:ext cx="8229600" cy="1143000"/>
          </a:xfrm>
        </p:spPr>
        <p:txBody>
          <a:bodyPr/>
          <a:lstStyle/>
          <a:p>
            <a:pPr eaLnBrk="1" hangingPunct="1"/>
            <a:r>
              <a:rPr lang="en-US" sz="2800" smtClean="0"/>
              <a:t>Kenalkah anda?</a:t>
            </a:r>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725487"/>
          </a:xfrm>
        </p:spPr>
        <p:txBody>
          <a:bodyPr/>
          <a:lstStyle/>
          <a:p>
            <a:pPr eaLnBrk="1" fontAlgn="auto" hangingPunct="1">
              <a:spcAft>
                <a:spcPts val="0"/>
              </a:spcAft>
              <a:defRPr/>
            </a:pPr>
            <a:r>
              <a:rPr lang="en-US" dirty="0" err="1" smtClean="0">
                <a:solidFill>
                  <a:schemeClr val="tx2">
                    <a:satMod val="200000"/>
                  </a:schemeClr>
                </a:solidFill>
              </a:rPr>
              <a:t>Mekanika</a:t>
            </a:r>
            <a:endParaRPr lang="en-US" dirty="0" smtClean="0">
              <a:solidFill>
                <a:schemeClr val="tx2">
                  <a:satMod val="200000"/>
                </a:schemeClr>
              </a:solidFill>
            </a:endParaRPr>
          </a:p>
        </p:txBody>
      </p:sp>
      <p:pic>
        <p:nvPicPr>
          <p:cNvPr id="7171" name="Picture 3" descr="D:\temp\1_Duplikat-isi-Laptop\____FAHMI\actual\MediaUmat\2009-08-16_MU-19=Industri-Islam-tak-hanya-perangkat-ibadat\Noria - Wikipedia, the free encyclopedia_files\250px-Hama-3_norias.jpg"/>
          <p:cNvPicPr>
            <a:picLocks noGrp="1" noChangeAspect="1" noChangeArrowheads="1"/>
          </p:cNvPicPr>
          <p:nvPr>
            <p:ph idx="1"/>
          </p:nvPr>
        </p:nvPicPr>
        <p:blipFill>
          <a:blip r:embed="rId2"/>
          <a:srcRect/>
          <a:stretch>
            <a:fillRect/>
          </a:stretch>
        </p:blipFill>
        <p:spPr>
          <a:xfrm>
            <a:off x="4876800" y="1219200"/>
            <a:ext cx="3832225" cy="5105400"/>
          </a:xfrm>
          <a:noFill/>
        </p:spPr>
      </p:pic>
      <p:pic>
        <p:nvPicPr>
          <p:cNvPr id="7172" name="Picture 2" descr="Al-jazari_pump"/>
          <p:cNvPicPr>
            <a:picLocks noChangeAspect="1" noChangeArrowheads="1"/>
          </p:cNvPicPr>
          <p:nvPr/>
        </p:nvPicPr>
        <p:blipFill>
          <a:blip r:embed="rId3"/>
          <a:srcRect/>
          <a:stretch>
            <a:fillRect/>
          </a:stretch>
        </p:blipFill>
        <p:spPr bwMode="auto">
          <a:xfrm>
            <a:off x="228600" y="1219200"/>
            <a:ext cx="4570413" cy="51816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endParaRPr lang="id-ID" smtClean="0"/>
          </a:p>
        </p:txBody>
      </p:sp>
      <p:pic>
        <p:nvPicPr>
          <p:cNvPr id="13315" name="Picture 2" descr="D:\temp\1_Duplikat-isi-Laptop\____FAHMI\actual\MediaUmat\2009-01-01_MU-04=Astronomi-Islam-tak-sekedar-Hisab+Rukyat\EI_astrolabium_2.jpg"/>
          <p:cNvPicPr>
            <a:picLocks noChangeAspect="1" noChangeArrowheads="1"/>
          </p:cNvPicPr>
          <p:nvPr/>
        </p:nvPicPr>
        <p:blipFill>
          <a:blip r:embed="rId2"/>
          <a:srcRect/>
          <a:stretch>
            <a:fillRect/>
          </a:stretch>
        </p:blipFill>
        <p:spPr bwMode="auto">
          <a:xfrm>
            <a:off x="4648200" y="762000"/>
            <a:ext cx="3505200" cy="3733800"/>
          </a:xfrm>
          <a:prstGeom prst="rect">
            <a:avLst/>
          </a:prstGeom>
          <a:noFill/>
          <a:ln w="9525">
            <a:noFill/>
            <a:miter lim="800000"/>
            <a:headEnd/>
            <a:tailEnd/>
          </a:ln>
        </p:spPr>
      </p:pic>
      <p:pic>
        <p:nvPicPr>
          <p:cNvPr id="13316" name="Picture 3" descr="D:\temp\1_Duplikat-isi-Laptop\____FAHMI\actual\MediaUmat\2009-01-16_MU-05=Jihad-dan-Teknologi-Militer\granat.jpg"/>
          <p:cNvPicPr>
            <a:picLocks noChangeAspect="1" noChangeArrowheads="1"/>
          </p:cNvPicPr>
          <p:nvPr/>
        </p:nvPicPr>
        <p:blipFill>
          <a:blip r:embed="rId3"/>
          <a:srcRect/>
          <a:stretch>
            <a:fillRect/>
          </a:stretch>
        </p:blipFill>
        <p:spPr bwMode="auto">
          <a:xfrm>
            <a:off x="4606925" y="4648200"/>
            <a:ext cx="4279900" cy="2009775"/>
          </a:xfrm>
          <a:prstGeom prst="rect">
            <a:avLst/>
          </a:prstGeom>
          <a:noFill/>
          <a:ln w="9525">
            <a:noFill/>
            <a:miter lim="800000"/>
            <a:headEnd/>
            <a:tailEnd/>
          </a:ln>
        </p:spPr>
      </p:pic>
      <p:pic>
        <p:nvPicPr>
          <p:cNvPr id="13317" name="Picture 2" descr="Abbasinfirnas"/>
          <p:cNvPicPr>
            <a:picLocks noChangeAspect="1" noChangeArrowheads="1"/>
          </p:cNvPicPr>
          <p:nvPr/>
        </p:nvPicPr>
        <p:blipFill>
          <a:blip r:embed="rId4"/>
          <a:srcRect/>
          <a:stretch>
            <a:fillRect/>
          </a:stretch>
        </p:blipFill>
        <p:spPr bwMode="auto">
          <a:xfrm>
            <a:off x="304800" y="457200"/>
            <a:ext cx="4114800" cy="5497513"/>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additive="base">
                                        <p:cTn id="13" dur="500" fill="hold"/>
                                        <p:tgtEl>
                                          <p:spTgt spid="13315"/>
                                        </p:tgtEl>
                                        <p:attrNameLst>
                                          <p:attrName>ppt_x</p:attrName>
                                        </p:attrNameLst>
                                      </p:cBhvr>
                                      <p:tavLst>
                                        <p:tav tm="0">
                                          <p:val>
                                            <p:strVal val="#ppt_x"/>
                                          </p:val>
                                        </p:tav>
                                        <p:tav tm="100000">
                                          <p:val>
                                            <p:strVal val="#ppt_x"/>
                                          </p:val>
                                        </p:tav>
                                      </p:tavLst>
                                    </p:anim>
                                    <p:anim calcmode="lin" valueType="num">
                                      <p:cBhvr additive="base">
                                        <p:cTn id="14"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6"/>
                                        </p:tgtEl>
                                        <p:attrNameLst>
                                          <p:attrName>style.visibility</p:attrName>
                                        </p:attrNameLst>
                                      </p:cBhvr>
                                      <p:to>
                                        <p:strVal val="visible"/>
                                      </p:to>
                                    </p:set>
                                    <p:anim calcmode="lin" valueType="num">
                                      <p:cBhvr additive="base">
                                        <p:cTn id="19" dur="500" fill="hold"/>
                                        <p:tgtEl>
                                          <p:spTgt spid="13316"/>
                                        </p:tgtEl>
                                        <p:attrNameLst>
                                          <p:attrName>ppt_x</p:attrName>
                                        </p:attrNameLst>
                                      </p:cBhvr>
                                      <p:tavLst>
                                        <p:tav tm="0">
                                          <p:val>
                                            <p:strVal val="#ppt_x"/>
                                          </p:val>
                                        </p:tav>
                                        <p:tav tm="100000">
                                          <p:val>
                                            <p:strVal val="#ppt_x"/>
                                          </p:val>
                                        </p:tav>
                                      </p:tavLst>
                                    </p:anim>
                                    <p:anim calcmode="lin" valueType="num">
                                      <p:cBhvr additive="base">
                                        <p:cTn id="20"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id-ID" smtClean="0"/>
          </a:p>
        </p:txBody>
      </p:sp>
      <p:pic>
        <p:nvPicPr>
          <p:cNvPr id="9219" name="Content Placeholder 3" descr="CoverTSQ.jpg"/>
          <p:cNvPicPr>
            <a:picLocks noGrp="1" noChangeAspect="1"/>
          </p:cNvPicPr>
          <p:nvPr>
            <p:ph idx="1"/>
          </p:nvPr>
        </p:nvPicPr>
        <p:blipFill>
          <a:blip r:embed="rId2"/>
          <a:srcRect/>
          <a:stretch>
            <a:fillRect/>
          </a:stretch>
        </p:blipFill>
        <p:spPr>
          <a:xfrm>
            <a:off x="-180975" y="44450"/>
            <a:ext cx="9463088" cy="6669088"/>
          </a:xfrm>
        </p:spPr>
      </p:pic>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66800" y="304800"/>
            <a:ext cx="7772400" cy="603250"/>
          </a:xfrm>
        </p:spPr>
        <p:txBody>
          <a:bodyPr/>
          <a:lstStyle/>
          <a:p>
            <a:r>
              <a:rPr lang="en-US" sz="3200" b="1" i="1" smtClean="0"/>
              <a:t>Terstimoni para sejarahwan Barat</a:t>
            </a:r>
          </a:p>
        </p:txBody>
      </p:sp>
      <p:sp>
        <p:nvSpPr>
          <p:cNvPr id="10243" name="Content Placeholder 2"/>
          <p:cNvSpPr>
            <a:spLocks noGrp="1"/>
          </p:cNvSpPr>
          <p:nvPr>
            <p:ph idx="1"/>
          </p:nvPr>
        </p:nvSpPr>
        <p:spPr>
          <a:xfrm>
            <a:off x="1066800" y="1052513"/>
            <a:ext cx="7772400" cy="5400675"/>
          </a:xfrm>
        </p:spPr>
        <p:txBody>
          <a:bodyPr/>
          <a:lstStyle/>
          <a:p>
            <a:r>
              <a:rPr lang="en-US" sz="2800" i="1" smtClean="0"/>
              <a:t>John J. O’Connor dan Edmund F. Robertson (1999) menulis dalam MacTutor History of Mathematics archive: "Recent research paints a new picture of the debt that we owe to Islamic mathematics. Certainly many of the ideas which were previously thought to have been brilliant new conceptions due to European mathematicians of the sixteenth, seventeenth and eighteenth centuries are now known to have been developed by Arabic/Islamic mathematicians around four centuries earlier."</a:t>
            </a:r>
          </a:p>
        </p:txBody>
      </p:sp>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827088" y="404813"/>
            <a:ext cx="8316912" cy="5386387"/>
          </a:xfrm>
        </p:spPr>
        <p:txBody>
          <a:bodyPr/>
          <a:lstStyle/>
          <a:p>
            <a:r>
              <a:rPr lang="en-US" sz="2600" smtClean="0"/>
              <a:t>Will Durant menulis dalam </a:t>
            </a:r>
            <a:r>
              <a:rPr lang="en-US" sz="2600" smtClean="0">
                <a:hlinkClick r:id="rId2" tooltip="The Story of Civilization"/>
              </a:rPr>
              <a:t>The Story of Civilization</a:t>
            </a:r>
            <a:r>
              <a:rPr lang="en-US" sz="2600" smtClean="0"/>
              <a:t> IV: The Age of Faith: </a:t>
            </a:r>
            <a:r>
              <a:rPr lang="en-US" sz="2600" i="1" smtClean="0"/>
              <a:t>"Chemistry as a science was almost created by the </a:t>
            </a:r>
            <a:r>
              <a:rPr lang="en-US" sz="2600" i="1" smtClean="0">
                <a:hlinkClick r:id="rId3" tooltip="Muslim"/>
              </a:rPr>
              <a:t>Moslems</a:t>
            </a:r>
            <a:r>
              <a:rPr lang="en-US" sz="2600" i="1" smtClean="0"/>
              <a:t>; for in this field, where the </a:t>
            </a:r>
            <a:r>
              <a:rPr lang="en-US" sz="2600" i="1" smtClean="0">
                <a:hlinkClick r:id="rId4" tooltip="Greeks"/>
              </a:rPr>
              <a:t>Greeks</a:t>
            </a:r>
            <a:r>
              <a:rPr lang="en-US" sz="2600" i="1" smtClean="0"/>
              <a:t> (so far as we know) were confined to industrial experience and vague </a:t>
            </a:r>
            <a:r>
              <a:rPr lang="en-US" sz="2600" i="1" smtClean="0">
                <a:hlinkClick r:id="rId5" tooltip="Hypothesis"/>
              </a:rPr>
              <a:t>hypothesis</a:t>
            </a:r>
            <a:r>
              <a:rPr lang="en-US" sz="2600" i="1" smtClean="0"/>
              <a:t>, the </a:t>
            </a:r>
            <a:r>
              <a:rPr lang="en-US" sz="2600" i="1" smtClean="0">
                <a:hlinkClick r:id="rId6" tooltip="Saracen"/>
              </a:rPr>
              <a:t>Saracens</a:t>
            </a:r>
            <a:r>
              <a:rPr lang="en-US" sz="2600" i="1" smtClean="0"/>
              <a:t> introduced precise </a:t>
            </a:r>
            <a:r>
              <a:rPr lang="en-US" sz="2600" i="1" smtClean="0">
                <a:hlinkClick r:id="rId7" tooltip="Observation"/>
              </a:rPr>
              <a:t>observation</a:t>
            </a:r>
            <a:r>
              <a:rPr lang="en-US" sz="2600" i="1" smtClean="0"/>
              <a:t>, </a:t>
            </a:r>
            <a:r>
              <a:rPr lang="en-US" sz="2600" i="1" smtClean="0">
                <a:hlinkClick r:id="rId8" tooltip="Scientific control"/>
              </a:rPr>
              <a:t>controlled experiment</a:t>
            </a:r>
            <a:r>
              <a:rPr lang="en-US" sz="2600" i="1" smtClean="0"/>
              <a:t>, and careful records. They invented and named the </a:t>
            </a:r>
            <a:r>
              <a:rPr lang="en-US" sz="2600" i="1" smtClean="0">
                <a:hlinkClick r:id="rId9" tooltip="Alembic"/>
              </a:rPr>
              <a:t>alembic</a:t>
            </a:r>
            <a:r>
              <a:rPr lang="en-US" sz="2600" i="1" smtClean="0"/>
              <a:t> (al-anbiq), chemically analyzed innumerable </a:t>
            </a:r>
            <a:r>
              <a:rPr lang="en-US" sz="2600" i="1" smtClean="0">
                <a:hlinkClick r:id="rId10" tooltip="Substance"/>
              </a:rPr>
              <a:t>substances</a:t>
            </a:r>
            <a:r>
              <a:rPr lang="en-US" sz="2600" i="1" smtClean="0"/>
              <a:t>, composed </a:t>
            </a:r>
            <a:r>
              <a:rPr lang="en-US" sz="2600" i="1" smtClean="0">
                <a:hlinkClick r:id="rId11" tooltip="Lapidary"/>
              </a:rPr>
              <a:t>lapidaries</a:t>
            </a:r>
            <a:r>
              <a:rPr lang="en-US" sz="2600" i="1" smtClean="0"/>
              <a:t>, distinguished </a:t>
            </a:r>
            <a:r>
              <a:rPr lang="en-US" sz="2600" i="1" smtClean="0">
                <a:hlinkClick r:id="rId12" tooltip="Alkali"/>
              </a:rPr>
              <a:t>alkalis</a:t>
            </a:r>
            <a:r>
              <a:rPr lang="en-US" sz="2600" i="1" smtClean="0"/>
              <a:t> and </a:t>
            </a:r>
            <a:r>
              <a:rPr lang="en-US" sz="2600" i="1" smtClean="0">
                <a:hlinkClick r:id="rId13" tooltip="Acid"/>
              </a:rPr>
              <a:t>acids</a:t>
            </a:r>
            <a:r>
              <a:rPr lang="en-US" sz="2600" i="1" smtClean="0"/>
              <a:t>, investigated their affinities, studied and manufactured hundreds of </a:t>
            </a:r>
            <a:r>
              <a:rPr lang="en-US" sz="2600" i="1" smtClean="0">
                <a:hlinkClick r:id="rId14" tooltip="Drug"/>
              </a:rPr>
              <a:t>drugs</a:t>
            </a:r>
            <a:r>
              <a:rPr lang="en-US" sz="2600" i="1" smtClean="0"/>
              <a:t>. Alchemy, which the Moslems inherited from Egypt, contributed to chemistry by a thousand incidental discoveries, and by its method, which was the most</a:t>
            </a:r>
            <a:r>
              <a:rPr lang="en-US" sz="2600" smtClean="0"/>
              <a:t> </a:t>
            </a:r>
            <a:r>
              <a:rPr lang="en-US" sz="2600" i="1" smtClean="0"/>
              <a:t>scientific of all medieval operations."</a:t>
            </a:r>
            <a:endParaRPr lang="en-US" sz="2600" smtClean="0"/>
          </a:p>
          <a:p>
            <a:endParaRPr lang="en-US" sz="2600" smtClean="0"/>
          </a:p>
        </p:txBody>
      </p:sp>
    </p:spTree>
  </p:cSld>
  <p:clrMapOvr>
    <a:masterClrMapping/>
  </p:clrMapOvr>
  <p:transition spd="slow">
    <p:zoom/>
  </p:transition>
  <p:timing>
    <p:tnLst>
      <p:par>
        <p:cTn id="1" dur="indefinite" restart="never" nodeType="tmRoot"/>
      </p:par>
    </p:tn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ZapfHumnst B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ZapfHumnst BT"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3528</TotalTime>
  <Words>979</Words>
  <Application>Microsoft PowerPoint</Application>
  <PresentationFormat>On-screen Show (4:3)</PresentationFormat>
  <Paragraphs>79</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ZapfHumnst BT</vt:lpstr>
      <vt:lpstr>Arial</vt:lpstr>
      <vt:lpstr>Wingdings</vt:lpstr>
      <vt:lpstr>Calibri</vt:lpstr>
      <vt:lpstr>Arial Narrow</vt:lpstr>
      <vt:lpstr>Factory</vt:lpstr>
      <vt:lpstr>Memajukan Tradisi Riset di Kalangan Kaum Muslimin</vt:lpstr>
      <vt:lpstr>Kilasan Prestasi  Kemajuan Sain &amp; Teknologi  di masa Khilafah Islam</vt:lpstr>
      <vt:lpstr>Kenalkah anda?</vt:lpstr>
      <vt:lpstr>Kenalkah anda?</vt:lpstr>
      <vt:lpstr>Mekanika</vt:lpstr>
      <vt:lpstr>Slide 6</vt:lpstr>
      <vt:lpstr>Slide 7</vt:lpstr>
      <vt:lpstr>Terstimoni para sejarahwan Barat</vt:lpstr>
      <vt:lpstr>Slide 9</vt:lpstr>
      <vt:lpstr>Slide 10</vt:lpstr>
      <vt:lpstr>Faktor pendorong penguasaan sains &amp; teknologi di masa Khilafah</vt:lpstr>
      <vt:lpstr>Motivasi pengembangan iptek</vt:lpstr>
      <vt:lpstr>Motivasi … ayat Qur’an</vt:lpstr>
      <vt:lpstr>Slide 14</vt:lpstr>
      <vt:lpstr>Slide 15</vt:lpstr>
      <vt:lpstr>Slide 16</vt:lpstr>
      <vt:lpstr>1. Pembentukan penalaran ilmiah</vt:lpstr>
      <vt:lpstr>1. Pembentukan penalaran ilmiah</vt:lpstr>
      <vt:lpstr>Slide 19</vt:lpstr>
      <vt:lpstr>2. Pengakuan metode eksperimental</vt:lpstr>
      <vt:lpstr>Slide 21</vt:lpstr>
      <vt:lpstr>3. Memetik segala yang bermanfaat</vt:lpstr>
      <vt:lpstr>Slide 23</vt:lpstr>
      <vt:lpstr>4. Memberantas tahayul dan khurafat</vt:lpstr>
      <vt:lpstr>Implikasi Kebijakan</vt:lpstr>
      <vt:lpstr>Slide 26</vt:lpstr>
      <vt:lpstr>Slide 27</vt:lpstr>
      <vt:lpstr>Slide 28</vt:lpstr>
      <vt:lpstr>Kesimpulan</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BAKOS 0001</dc:creator>
  <cp:lastModifiedBy>Farid Ma'ruf</cp:lastModifiedBy>
  <cp:revision>97</cp:revision>
  <dcterms:created xsi:type="dcterms:W3CDTF">1601-01-01T00:00:00Z</dcterms:created>
  <dcterms:modified xsi:type="dcterms:W3CDTF">2012-05-06T02:57:51Z</dcterms:modified>
</cp:coreProperties>
</file>