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52" r:id="rId2"/>
    <p:sldMasterId id="2147483653" r:id="rId3"/>
  </p:sldMasterIdLst>
  <p:notesMasterIdLst>
    <p:notesMasterId r:id="rId43"/>
  </p:notesMasterIdLst>
  <p:sldIdLst>
    <p:sldId id="256" r:id="rId4"/>
    <p:sldId id="302" r:id="rId5"/>
    <p:sldId id="305" r:id="rId6"/>
    <p:sldId id="306" r:id="rId7"/>
    <p:sldId id="307" r:id="rId8"/>
    <p:sldId id="314" r:id="rId9"/>
    <p:sldId id="308" r:id="rId10"/>
    <p:sldId id="309" r:id="rId11"/>
    <p:sldId id="312" r:id="rId12"/>
    <p:sldId id="316" r:id="rId13"/>
    <p:sldId id="317" r:id="rId14"/>
    <p:sldId id="257" r:id="rId15"/>
    <p:sldId id="258" r:id="rId16"/>
    <p:sldId id="318" r:id="rId17"/>
    <p:sldId id="259" r:id="rId18"/>
    <p:sldId id="320" r:id="rId19"/>
    <p:sldId id="301" r:id="rId20"/>
    <p:sldId id="300" r:id="rId21"/>
    <p:sldId id="262" r:id="rId22"/>
    <p:sldId id="265" r:id="rId23"/>
    <p:sldId id="266" r:id="rId24"/>
    <p:sldId id="267" r:id="rId25"/>
    <p:sldId id="325" r:id="rId26"/>
    <p:sldId id="326" r:id="rId27"/>
    <p:sldId id="327" r:id="rId28"/>
    <p:sldId id="328" r:id="rId29"/>
    <p:sldId id="329" r:id="rId30"/>
    <p:sldId id="330" r:id="rId31"/>
    <p:sldId id="275" r:id="rId32"/>
    <p:sldId id="276" r:id="rId33"/>
    <p:sldId id="333" r:id="rId34"/>
    <p:sldId id="334" r:id="rId35"/>
    <p:sldId id="335" r:id="rId36"/>
    <p:sldId id="283" r:id="rId37"/>
    <p:sldId id="285" r:id="rId38"/>
    <p:sldId id="284" r:id="rId39"/>
    <p:sldId id="286" r:id="rId40"/>
    <p:sldId id="296" r:id="rId41"/>
    <p:sldId id="336" r:id="rId42"/>
  </p:sldIdLst>
  <p:sldSz cx="9144000" cy="6858000" type="screen4x3"/>
  <p:notesSz cx="6858000" cy="9144000"/>
  <p:defaultTextStyle>
    <a:defPPr>
      <a:defRPr lang="en-GB"/>
    </a:defPPr>
    <a:lvl1pPr algn="l" defTabSz="449263" rtl="0" fontAlgn="base">
      <a:lnSpc>
        <a:spcPct val="93000"/>
      </a:lnSpc>
      <a:spcBef>
        <a:spcPct val="0"/>
      </a:spcBef>
      <a:spcAft>
        <a:spcPct val="0"/>
      </a:spcAft>
      <a:buClr>
        <a:srgbClr val="FFFFFF"/>
      </a:buClr>
      <a:buSzPct val="100000"/>
      <a:buFont typeface="Arial" charset="0"/>
      <a:defRPr kern="1200">
        <a:solidFill>
          <a:schemeClr val="bg1"/>
        </a:solidFill>
        <a:latin typeface="Arial" charset="0"/>
        <a:ea typeface="+mn-ea"/>
        <a:cs typeface="Arial" charset="0"/>
      </a:defRPr>
    </a:lvl1pPr>
    <a:lvl2pPr marL="457200" algn="l" defTabSz="449263" rtl="0" fontAlgn="base">
      <a:lnSpc>
        <a:spcPct val="93000"/>
      </a:lnSpc>
      <a:spcBef>
        <a:spcPct val="0"/>
      </a:spcBef>
      <a:spcAft>
        <a:spcPct val="0"/>
      </a:spcAft>
      <a:buClr>
        <a:srgbClr val="FFFFFF"/>
      </a:buClr>
      <a:buSzPct val="100000"/>
      <a:buFont typeface="Arial" charset="0"/>
      <a:defRPr kern="1200">
        <a:solidFill>
          <a:schemeClr val="bg1"/>
        </a:solidFill>
        <a:latin typeface="Arial" charset="0"/>
        <a:ea typeface="+mn-ea"/>
        <a:cs typeface="Arial" charset="0"/>
      </a:defRPr>
    </a:lvl2pPr>
    <a:lvl3pPr marL="914400" algn="l" defTabSz="449263" rtl="0" fontAlgn="base">
      <a:lnSpc>
        <a:spcPct val="93000"/>
      </a:lnSpc>
      <a:spcBef>
        <a:spcPct val="0"/>
      </a:spcBef>
      <a:spcAft>
        <a:spcPct val="0"/>
      </a:spcAft>
      <a:buClr>
        <a:srgbClr val="FFFFFF"/>
      </a:buClr>
      <a:buSzPct val="100000"/>
      <a:buFont typeface="Arial" charset="0"/>
      <a:defRPr kern="1200">
        <a:solidFill>
          <a:schemeClr val="bg1"/>
        </a:solidFill>
        <a:latin typeface="Arial" charset="0"/>
        <a:ea typeface="+mn-ea"/>
        <a:cs typeface="Arial" charset="0"/>
      </a:defRPr>
    </a:lvl3pPr>
    <a:lvl4pPr marL="1371600" algn="l" defTabSz="449263" rtl="0" fontAlgn="base">
      <a:lnSpc>
        <a:spcPct val="93000"/>
      </a:lnSpc>
      <a:spcBef>
        <a:spcPct val="0"/>
      </a:spcBef>
      <a:spcAft>
        <a:spcPct val="0"/>
      </a:spcAft>
      <a:buClr>
        <a:srgbClr val="FFFFFF"/>
      </a:buClr>
      <a:buSzPct val="100000"/>
      <a:buFont typeface="Arial" charset="0"/>
      <a:defRPr kern="1200">
        <a:solidFill>
          <a:schemeClr val="bg1"/>
        </a:solidFill>
        <a:latin typeface="Arial" charset="0"/>
        <a:ea typeface="+mn-ea"/>
        <a:cs typeface="Arial" charset="0"/>
      </a:defRPr>
    </a:lvl4pPr>
    <a:lvl5pPr marL="1828800" algn="l" defTabSz="449263" rtl="0" fontAlgn="base">
      <a:lnSpc>
        <a:spcPct val="93000"/>
      </a:lnSpc>
      <a:spcBef>
        <a:spcPct val="0"/>
      </a:spcBef>
      <a:spcAft>
        <a:spcPct val="0"/>
      </a:spcAft>
      <a:buClr>
        <a:srgbClr val="FFFFFF"/>
      </a:buClr>
      <a:buSzPct val="100000"/>
      <a:buFont typeface="Arial" charset="0"/>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99CC"/>
    <a:srgbClr val="C0C0C0"/>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1248" autoAdjust="0"/>
  </p:normalViewPr>
  <p:slideViewPr>
    <p:cSldViewPr>
      <p:cViewPr varScale="1">
        <p:scale>
          <a:sx n="64" d="100"/>
          <a:sy n="64" d="100"/>
        </p:scale>
        <p:origin x="-612" y="-9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
          <p:cNvSpPr>
            <a:spLocks noGrp="1" noChangeArrowheads="1"/>
          </p:cNvSpPr>
          <p:nvPr>
            <p:ph type="sldImg"/>
          </p:nvPr>
        </p:nvSpPr>
        <p:spPr bwMode="auto">
          <a:xfrm>
            <a:off x="0" y="695325"/>
            <a:ext cx="0" cy="0"/>
          </a:xfrm>
          <a:prstGeom prst="rect">
            <a:avLst/>
          </a:prstGeom>
          <a:noFill/>
          <a:ln w="9525">
            <a:noFill/>
            <a:round/>
            <a:headEnd/>
            <a:tailEnd/>
          </a:ln>
        </p:spPr>
      </p:sp>
      <p:sp>
        <p:nvSpPr>
          <p:cNvPr id="4098" name="Rectangle 2"/>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45059" name="Rectangle 2"/>
          <p:cNvSpPr>
            <a:spLocks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noTextEdit="1"/>
          </p:cNvSpPr>
          <p:nvPr>
            <p:ph type="sldImg"/>
          </p:nvPr>
        </p:nvSpPr>
        <p:spPr>
          <a:xfrm>
            <a:off x="1143000" y="685800"/>
            <a:ext cx="4572000" cy="3429000"/>
          </a:xfrm>
        </p:spPr>
      </p:sp>
      <p:sp>
        <p:nvSpPr>
          <p:cNvPr id="54275"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55299" name="Rectangle 2"/>
          <p:cNvSpPr>
            <a:spLocks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
          <p:cNvSpPr>
            <a:spLocks noChangeArrowheads="1" noTextEdit="1"/>
          </p:cNvSpPr>
          <p:nvPr>
            <p:ph type="sldImg"/>
          </p:nvPr>
        </p:nvSpPr>
        <p:spPr>
          <a:xfrm>
            <a:off x="1588" y="0"/>
            <a:ext cx="1587" cy="1588"/>
          </a:xfrm>
          <a:solidFill>
            <a:srgbClr val="FFFFFF"/>
          </a:solidFill>
          <a:ln>
            <a:solidFill>
              <a:srgbClr val="000000"/>
            </a:solidFill>
            <a:miter lim="800000"/>
          </a:ln>
        </p:spPr>
      </p:sp>
      <p:sp>
        <p:nvSpPr>
          <p:cNvPr id="56323" name="Rectangle 2"/>
          <p:cNvSpPr>
            <a:spLocks noChangeArrowheads="1"/>
          </p:cNvSpPr>
          <p:nvPr>
            <p:ph type="body" idx="1"/>
          </p:nvPr>
        </p:nvSpPr>
        <p:spPr>
          <a:xfrm>
            <a:off x="685800" y="4343400"/>
            <a:ext cx="5486400" cy="4024313"/>
          </a:xfrm>
          <a:noFill/>
          <a:ln/>
        </p:spPr>
        <p:txBody>
          <a:bodyPr wrap="none" anchor="ct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2"/>
          <p:cNvSpPr>
            <a:spLocks noChangeArrowheads="1" noTextEdit="1"/>
          </p:cNvSpPr>
          <p:nvPr>
            <p:ph type="sldImg"/>
          </p:nvPr>
        </p:nvSpPr>
        <p:spPr>
          <a:xfrm>
            <a:off x="1588" y="0"/>
            <a:ext cx="1587" cy="1588"/>
          </a:xfrm>
        </p:spPr>
      </p:sp>
      <p:sp>
        <p:nvSpPr>
          <p:cNvPr id="57347" name="Rectangle 3"/>
          <p:cNvSpPr>
            <a:spLocks noChangeArrowheads="1"/>
          </p:cNvSpPr>
          <p:nvPr>
            <p:ph type="body" idx="1"/>
          </p:nvPr>
        </p:nvSpPr>
        <p:spPr>
          <a:xfrm>
            <a:off x="685800" y="4343400"/>
            <a:ext cx="5486400" cy="4024313"/>
          </a:xfrm>
          <a:noFill/>
          <a:ln/>
        </p:spPr>
        <p:txBody>
          <a:bodyPr wrap="none" anchor="ct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
          <p:cNvSpPr>
            <a:spLocks noChangeArrowheads="1" noTextEdit="1"/>
          </p:cNvSpPr>
          <p:nvPr>
            <p:ph type="sldImg"/>
          </p:nvPr>
        </p:nvSpPr>
        <p:spPr>
          <a:xfrm>
            <a:off x="1588" y="0"/>
            <a:ext cx="1587" cy="1588"/>
          </a:xfrm>
          <a:solidFill>
            <a:srgbClr val="FFFFFF"/>
          </a:solidFill>
          <a:ln>
            <a:solidFill>
              <a:srgbClr val="000000"/>
            </a:solidFill>
            <a:miter lim="800000"/>
          </a:ln>
        </p:spPr>
      </p:sp>
      <p:sp>
        <p:nvSpPr>
          <p:cNvPr id="58371" name="Rectangle 2"/>
          <p:cNvSpPr>
            <a:spLocks noChangeArrowheads="1"/>
          </p:cNvSpPr>
          <p:nvPr>
            <p:ph type="body" idx="1"/>
          </p:nvPr>
        </p:nvSpPr>
        <p:spPr>
          <a:xfrm>
            <a:off x="685800" y="4343400"/>
            <a:ext cx="5486400" cy="4024313"/>
          </a:xfrm>
          <a:noFill/>
          <a:ln/>
        </p:spPr>
        <p:txBody>
          <a:bodyPr wrap="none" anchor="ct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2"/>
          <p:cNvSpPr>
            <a:spLocks noChangeArrowheads="1" noTextEdit="1"/>
          </p:cNvSpPr>
          <p:nvPr>
            <p:ph type="sldImg"/>
          </p:nvPr>
        </p:nvSpPr>
        <p:spPr>
          <a:xfrm>
            <a:off x="1588" y="0"/>
            <a:ext cx="1587" cy="1588"/>
          </a:xfrm>
        </p:spPr>
      </p:sp>
      <p:sp>
        <p:nvSpPr>
          <p:cNvPr id="59395" name="Rectangle 3"/>
          <p:cNvSpPr>
            <a:spLocks noChangeArrowheads="1"/>
          </p:cNvSpPr>
          <p:nvPr>
            <p:ph type="body" idx="1"/>
          </p:nvPr>
        </p:nvSpPr>
        <p:spPr>
          <a:xfrm>
            <a:off x="685800" y="4343400"/>
            <a:ext cx="5486400" cy="4024313"/>
          </a:xfrm>
          <a:noFill/>
          <a:ln/>
        </p:spPr>
        <p:txBody>
          <a:bodyPr wrap="none" anchor="ct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0419" name="Rectangle 2"/>
          <p:cNvSpPr>
            <a:spLocks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1443" name="Rectangle 2"/>
          <p:cNvSpPr>
            <a:spLocks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2467" name="Rectangle 2"/>
          <p:cNvSpPr>
            <a:spLocks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3491" name="Rectangle 2"/>
          <p:cNvSpPr>
            <a:spLocks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noTextEdit="1"/>
          </p:cNvSpPr>
          <p:nvPr>
            <p:ph type="sldImg"/>
          </p:nvPr>
        </p:nvSpPr>
        <p:spPr>
          <a:xfrm>
            <a:off x="1143000" y="685800"/>
            <a:ext cx="4572000" cy="3429000"/>
          </a:xfrm>
        </p:spPr>
      </p:sp>
      <p:sp>
        <p:nvSpPr>
          <p:cNvPr id="46083"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noTextEdit="1"/>
          </p:cNvSpPr>
          <p:nvPr>
            <p:ph type="sldImg"/>
          </p:nvPr>
        </p:nvSpPr>
        <p:spPr/>
      </p:sp>
      <p:sp>
        <p:nvSpPr>
          <p:cNvPr id="64515" name="Rectangle 3"/>
          <p:cNvSpPr>
            <a:spLocks noGrp="1" noChangeArrowheads="1"/>
          </p:cNvSpPr>
          <p:nvPr>
            <p:ph type="body" idx="1"/>
          </p:nvPr>
        </p:nvSpPr>
        <p:spPr>
          <a:noFill/>
          <a:ln/>
        </p:spPr>
        <p:txBody>
          <a:bodyPr/>
          <a:lstStyle/>
          <a:p>
            <a:pPr>
              <a:lnSpc>
                <a:spcPct val="123000"/>
              </a:lnSpc>
            </a:pPr>
            <a:r>
              <a:rPr lang="en-GB" sz="900" smtClean="0">
                <a:latin typeface="Bembo" pitchFamily="16" charset="0"/>
              </a:rPr>
              <a:t>You are the DBA at a backup data center.Your company provides back up and</a:t>
            </a:r>
          </a:p>
          <a:p>
            <a:pPr>
              <a:lnSpc>
                <a:spcPct val="123000"/>
              </a:lnSpc>
            </a:pPr>
            <a:r>
              <a:rPr lang="en-GB" sz="900" smtClean="0">
                <a:latin typeface="Bembo" pitchFamily="16" charset="0"/>
              </a:rPr>
              <a:t>redundant data services for several different businesses.Your job is simply to back</a:t>
            </a:r>
          </a:p>
          <a:p>
            <a:pPr>
              <a:lnSpc>
                <a:spcPct val="123000"/>
              </a:lnSpc>
            </a:pPr>
            <a:r>
              <a:rPr lang="en-GB" sz="900" smtClean="0">
                <a:latin typeface="Bembo" pitchFamily="16" charset="0"/>
              </a:rPr>
              <a:t>up the data and make sure the data replication technology is working appropriately.</a:t>
            </a:r>
          </a:p>
          <a:p>
            <a:pPr>
              <a:lnSpc>
                <a:spcPct val="123000"/>
              </a:lnSpc>
            </a:pPr>
            <a:r>
              <a:rPr lang="en-GB" sz="900" smtClean="0">
                <a:latin typeface="Bembo" pitchFamily="16" charset="0"/>
              </a:rPr>
              <a:t>Is it acceptable for you to check out all of the information in the databases</a:t>
            </a:r>
          </a:p>
          <a:p>
            <a:pPr>
              <a:lnSpc>
                <a:spcPct val="123000"/>
              </a:lnSpc>
            </a:pPr>
            <a:r>
              <a:rPr lang="en-GB" sz="900" smtClean="0">
                <a:latin typeface="Bembo" pitchFamily="16" charset="0"/>
              </a:rPr>
              <a:t>of all of your clients?</a:t>
            </a:r>
          </a:p>
          <a:p>
            <a:pPr>
              <a:lnSpc>
                <a:spcPct val="110000"/>
              </a:lnSpc>
            </a:pPr>
            <a:r>
              <a:rPr lang="en-GB" sz="900" b="1" smtClean="0">
                <a:latin typeface="Guardi-Bold" pitchFamily="16" charset="0"/>
              </a:rPr>
              <a:t>Conservative </a:t>
            </a:r>
            <a:r>
              <a:rPr lang="en-GB" sz="900" smtClean="0">
                <a:latin typeface="Bembo" pitchFamily="16" charset="0"/>
              </a:rPr>
              <a:t>Privacy is a very important matter with clients.They are</a:t>
            </a:r>
          </a:p>
          <a:p>
            <a:pPr>
              <a:lnSpc>
                <a:spcPct val="123000"/>
              </a:lnSpc>
            </a:pPr>
            <a:r>
              <a:rPr lang="en-GB" sz="900" smtClean="0">
                <a:latin typeface="Bembo" pitchFamily="16" charset="0"/>
              </a:rPr>
              <a:t>entrusting you with their sensitive data and are not expecting you to snoop</a:t>
            </a:r>
          </a:p>
          <a:p>
            <a:pPr>
              <a:lnSpc>
                <a:spcPct val="110000"/>
              </a:lnSpc>
            </a:pPr>
            <a:endParaRPr lang="en-GB" sz="800" b="1" smtClean="0">
              <a:latin typeface="Humanist777BT-BoldB" pitchFamily="32" charset="0"/>
            </a:endParaRPr>
          </a:p>
          <a:p>
            <a:pPr>
              <a:lnSpc>
                <a:spcPct val="110000"/>
              </a:lnSpc>
            </a:pPr>
            <a:r>
              <a:rPr lang="en-GB" sz="800" b="1" smtClean="0">
                <a:latin typeface="Humanist777BT-BoldB" pitchFamily="32" charset="0"/>
              </a:rPr>
              <a:t> Chapter 8 • Database Administration</a:t>
            </a:r>
          </a:p>
          <a:p>
            <a:pPr>
              <a:lnSpc>
                <a:spcPct val="123000"/>
              </a:lnSpc>
            </a:pPr>
            <a:r>
              <a:rPr lang="en-GB" sz="900" smtClean="0">
                <a:latin typeface="Bembo" pitchFamily="16" charset="0"/>
              </a:rPr>
              <a:t>through it. Be professional and do not inspect or review the data entrusted</a:t>
            </a:r>
          </a:p>
          <a:p>
            <a:pPr>
              <a:lnSpc>
                <a:spcPct val="123000"/>
              </a:lnSpc>
            </a:pPr>
            <a:r>
              <a:rPr lang="en-GB" sz="900" smtClean="0">
                <a:latin typeface="Bembo" pitchFamily="16" charset="0"/>
              </a:rPr>
              <a:t>to you.</a:t>
            </a:r>
          </a:p>
          <a:p>
            <a:pPr>
              <a:lnSpc>
                <a:spcPct val="110000"/>
              </a:lnSpc>
            </a:pPr>
            <a:r>
              <a:rPr lang="en-GB" sz="1000" b="1" smtClean="0">
                <a:latin typeface="DomCasual-Bold" pitchFamily="32" charset="0"/>
              </a:rPr>
              <a:t>Liberal </a:t>
            </a:r>
            <a:r>
              <a:rPr lang="en-GB" sz="900" smtClean="0">
                <a:latin typeface="Bembo" pitchFamily="16" charset="0"/>
              </a:rPr>
              <a:t>Part of the job of an administrator in a backup location is to verify</a:t>
            </a:r>
          </a:p>
          <a:p>
            <a:pPr>
              <a:lnSpc>
                <a:spcPct val="123000"/>
              </a:lnSpc>
            </a:pPr>
            <a:r>
              <a:rPr lang="en-GB" sz="900" smtClean="0">
                <a:latin typeface="Bembo" pitchFamily="16" charset="0"/>
              </a:rPr>
              <a:t>data integrity, which will require you to review the data from time to time.</a:t>
            </a:r>
          </a:p>
          <a:p>
            <a:pPr>
              <a:lnSpc>
                <a:spcPct val="123000"/>
              </a:lnSpc>
            </a:pPr>
            <a:r>
              <a:rPr lang="en-GB" sz="900" smtClean="0">
                <a:latin typeface="Bembo" pitchFamily="16" charset="0"/>
              </a:rPr>
              <a:t>There is nothing wrong with reviewing the data. If, however, you divulge</a:t>
            </a:r>
          </a:p>
          <a:p>
            <a:pPr>
              <a:lnSpc>
                <a:spcPct val="123000"/>
              </a:lnSpc>
            </a:pPr>
            <a:r>
              <a:rPr lang="en-GB" sz="900" smtClean="0">
                <a:latin typeface="Bembo" pitchFamily="16" charset="0"/>
              </a:rPr>
              <a:t>information about the data, that is another story.</a:t>
            </a:r>
          </a:p>
          <a:p>
            <a:pPr>
              <a:lnSpc>
                <a:spcPct val="110000"/>
              </a:lnSpc>
            </a:pPr>
            <a:r>
              <a:rPr lang="en-GB" sz="1000" b="1" smtClean="0">
                <a:latin typeface="Humanist777BT-BoldB" pitchFamily="32" charset="0"/>
              </a:rPr>
              <a:t>S</a:t>
            </a:r>
            <a:r>
              <a:rPr lang="en-GB" sz="800" b="1" smtClean="0">
                <a:latin typeface="Humanist777BT-BoldB" pitchFamily="32" charset="0"/>
              </a:rPr>
              <a:t>UMMARY</a:t>
            </a:r>
          </a:p>
          <a:p>
            <a:pPr>
              <a:lnSpc>
                <a:spcPct val="90000"/>
              </a:lnSpc>
            </a:pPr>
            <a:r>
              <a:rPr lang="en-GB" sz="800" smtClean="0">
                <a:latin typeface="Humanist777BT-RomanB" pitchFamily="32" charset="0"/>
              </a:rPr>
              <a:t>As the administrator of back up and replication services, reviewing data</a:t>
            </a:r>
          </a:p>
          <a:p>
            <a:pPr>
              <a:lnSpc>
                <a:spcPct val="90000"/>
              </a:lnSpc>
            </a:pPr>
            <a:r>
              <a:rPr lang="en-GB" sz="800" smtClean="0">
                <a:latin typeface="Humanist777BT-RomanB" pitchFamily="32" charset="0"/>
              </a:rPr>
              <a:t>entrusted to you should be done when necessary as part of your job</a:t>
            </a:r>
          </a:p>
          <a:p>
            <a:pPr>
              <a:lnSpc>
                <a:spcPct val="90000"/>
              </a:lnSpc>
            </a:pPr>
            <a:r>
              <a:rPr lang="en-GB" sz="800" smtClean="0">
                <a:latin typeface="Humanist777BT-RomanB" pitchFamily="32" charset="0"/>
              </a:rPr>
              <a:t>function. Reviewing data for nosey purposes should not be done; however,</a:t>
            </a:r>
          </a:p>
          <a:p>
            <a:pPr>
              <a:lnSpc>
                <a:spcPct val="90000"/>
              </a:lnSpc>
            </a:pPr>
            <a:r>
              <a:rPr lang="en-GB" sz="800" smtClean="0">
                <a:latin typeface="Humanist777BT-RomanB" pitchFamily="32" charset="0"/>
              </a:rPr>
              <a:t>there are no rules against it in most cases.</a:t>
            </a:r>
          </a:p>
          <a:p>
            <a:pPr>
              <a:lnSpc>
                <a:spcPct val="90000"/>
              </a:lnSpc>
            </a:pPr>
            <a:endParaRPr lang="en-US" sz="900" smtClean="0"/>
          </a:p>
          <a:p>
            <a:pPr>
              <a:lnSpc>
                <a:spcPct val="90000"/>
              </a:lnSpc>
            </a:pPr>
            <a:endParaRPr lang="en-US" sz="9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noTextEdit="1"/>
          </p:cNvSpPr>
          <p:nvPr>
            <p:ph type="sldImg"/>
          </p:nvPr>
        </p:nvSpPr>
        <p:spPr/>
      </p:sp>
      <p:sp>
        <p:nvSpPr>
          <p:cNvPr id="65539" name="Rectangle 3"/>
          <p:cNvSpPr>
            <a:spLocks noGrp="1" noChangeArrowheads="1"/>
          </p:cNvSpPr>
          <p:nvPr>
            <p:ph type="body" idx="1"/>
          </p:nvPr>
        </p:nvSpPr>
        <p:spPr>
          <a:noFill/>
          <a:ln/>
        </p:spPr>
        <p:txBody>
          <a:bodyPr/>
          <a:lstStyle/>
          <a:p>
            <a:pPr>
              <a:lnSpc>
                <a:spcPct val="123000"/>
              </a:lnSpc>
            </a:pPr>
            <a:r>
              <a:rPr lang="en-GB" sz="1000" smtClean="0">
                <a:latin typeface="Bembo" pitchFamily="16" charset="0"/>
              </a:rPr>
              <a:t>You are the DBA at a backup data center.Your company provides back up and</a:t>
            </a:r>
          </a:p>
          <a:p>
            <a:pPr>
              <a:lnSpc>
                <a:spcPct val="123000"/>
              </a:lnSpc>
            </a:pPr>
            <a:r>
              <a:rPr lang="en-GB" sz="1000" smtClean="0">
                <a:latin typeface="Bembo" pitchFamily="16" charset="0"/>
              </a:rPr>
              <a:t>redundant data services for several different businesses.Your job is simply to back</a:t>
            </a:r>
          </a:p>
          <a:p>
            <a:pPr>
              <a:lnSpc>
                <a:spcPct val="123000"/>
              </a:lnSpc>
            </a:pPr>
            <a:r>
              <a:rPr lang="en-GB" sz="1000" smtClean="0">
                <a:latin typeface="Bembo" pitchFamily="16" charset="0"/>
              </a:rPr>
              <a:t>up the data and make sure the data replication technology is working appropriately.</a:t>
            </a:r>
          </a:p>
          <a:p>
            <a:pPr>
              <a:lnSpc>
                <a:spcPct val="123000"/>
              </a:lnSpc>
            </a:pPr>
            <a:r>
              <a:rPr lang="en-GB" sz="1000" smtClean="0">
                <a:latin typeface="Bembo" pitchFamily="16" charset="0"/>
              </a:rPr>
              <a:t>Is it acceptable for you to check out all of the information in the databases</a:t>
            </a:r>
          </a:p>
          <a:p>
            <a:pPr>
              <a:lnSpc>
                <a:spcPct val="123000"/>
              </a:lnSpc>
            </a:pPr>
            <a:r>
              <a:rPr lang="en-GB" sz="1000" smtClean="0">
                <a:latin typeface="Bembo" pitchFamily="16" charset="0"/>
              </a:rPr>
              <a:t>of all of your clients?</a:t>
            </a:r>
          </a:p>
          <a:p>
            <a:pPr>
              <a:lnSpc>
                <a:spcPct val="110000"/>
              </a:lnSpc>
            </a:pPr>
            <a:r>
              <a:rPr lang="en-GB" sz="1000" b="1" smtClean="0">
                <a:latin typeface="Guardi-Bold" pitchFamily="16" charset="0"/>
              </a:rPr>
              <a:t>Conservative </a:t>
            </a:r>
            <a:r>
              <a:rPr lang="en-GB" sz="1000" smtClean="0">
                <a:latin typeface="Bembo" pitchFamily="16" charset="0"/>
              </a:rPr>
              <a:t>Privacy is a very important matter with clients.They are</a:t>
            </a:r>
          </a:p>
          <a:p>
            <a:pPr>
              <a:lnSpc>
                <a:spcPct val="123000"/>
              </a:lnSpc>
            </a:pPr>
            <a:r>
              <a:rPr lang="en-GB" sz="1000" smtClean="0">
                <a:latin typeface="Bembo" pitchFamily="16" charset="0"/>
              </a:rPr>
              <a:t>entrusting you with their sensitive data and are not expecting you to snoop</a:t>
            </a:r>
          </a:p>
          <a:p>
            <a:pPr>
              <a:lnSpc>
                <a:spcPct val="110000"/>
              </a:lnSpc>
            </a:pPr>
            <a:r>
              <a:rPr lang="en-GB" sz="1000" smtClean="0">
                <a:latin typeface="Bembo" pitchFamily="16" charset="0"/>
              </a:rPr>
              <a:t>through it. Be professional and do not inspect or review the data entrusted</a:t>
            </a:r>
          </a:p>
          <a:p>
            <a:pPr>
              <a:lnSpc>
                <a:spcPct val="123000"/>
              </a:lnSpc>
            </a:pPr>
            <a:r>
              <a:rPr lang="en-GB" sz="1000" smtClean="0">
                <a:latin typeface="Bembo" pitchFamily="16" charset="0"/>
              </a:rPr>
              <a:t>to you.</a:t>
            </a:r>
          </a:p>
          <a:p>
            <a:pPr>
              <a:lnSpc>
                <a:spcPct val="110000"/>
              </a:lnSpc>
            </a:pPr>
            <a:r>
              <a:rPr lang="en-GB" b="1" smtClean="0">
                <a:latin typeface="DomCasual-Bold" pitchFamily="32" charset="0"/>
              </a:rPr>
              <a:t>Liberal </a:t>
            </a:r>
            <a:r>
              <a:rPr lang="en-GB" sz="1000" smtClean="0">
                <a:latin typeface="Bembo" pitchFamily="16" charset="0"/>
              </a:rPr>
              <a:t>Part of the job of an administrator in a backup location is to verify</a:t>
            </a:r>
          </a:p>
          <a:p>
            <a:pPr>
              <a:lnSpc>
                <a:spcPct val="123000"/>
              </a:lnSpc>
            </a:pPr>
            <a:r>
              <a:rPr lang="en-GB" sz="1000" smtClean="0">
                <a:latin typeface="Bembo" pitchFamily="16" charset="0"/>
              </a:rPr>
              <a:t>data integrity, which will require you to review the data from time to time.</a:t>
            </a:r>
          </a:p>
          <a:p>
            <a:pPr>
              <a:lnSpc>
                <a:spcPct val="123000"/>
              </a:lnSpc>
            </a:pPr>
            <a:r>
              <a:rPr lang="en-GB" sz="1000" smtClean="0">
                <a:latin typeface="Bembo" pitchFamily="16" charset="0"/>
              </a:rPr>
              <a:t>There is nothing wrong with reviewing the data. If, however, you divulge</a:t>
            </a:r>
          </a:p>
          <a:p>
            <a:pPr>
              <a:lnSpc>
                <a:spcPct val="123000"/>
              </a:lnSpc>
            </a:pPr>
            <a:r>
              <a:rPr lang="en-GB" sz="1000" smtClean="0">
                <a:latin typeface="Bembo" pitchFamily="16" charset="0"/>
              </a:rPr>
              <a:t>information about the data, that is another story.</a:t>
            </a:r>
          </a:p>
          <a:p>
            <a:pPr>
              <a:lnSpc>
                <a:spcPct val="110000"/>
              </a:lnSpc>
            </a:pPr>
            <a:r>
              <a:rPr lang="en-GB" b="1" smtClean="0">
                <a:latin typeface="Humanist777BT-BoldB" pitchFamily="32" charset="0"/>
              </a:rPr>
              <a:t>S</a:t>
            </a:r>
            <a:r>
              <a:rPr lang="en-GB" sz="1000" b="1" smtClean="0">
                <a:latin typeface="Humanist777BT-BoldB" pitchFamily="32" charset="0"/>
              </a:rPr>
              <a:t>UMMARY</a:t>
            </a:r>
          </a:p>
          <a:p>
            <a:r>
              <a:rPr lang="en-GB" sz="1000" smtClean="0">
                <a:latin typeface="Humanist777BT-RomanB" pitchFamily="32" charset="0"/>
              </a:rPr>
              <a:t>As the administrator of back up and replication services, reviewing data</a:t>
            </a:r>
          </a:p>
          <a:p>
            <a:r>
              <a:rPr lang="en-GB" sz="1000" smtClean="0">
                <a:latin typeface="Humanist777BT-RomanB" pitchFamily="32" charset="0"/>
              </a:rPr>
              <a:t>entrusted to you should be done when necessary as part of your job</a:t>
            </a:r>
          </a:p>
          <a:p>
            <a:r>
              <a:rPr lang="en-GB" sz="1000" smtClean="0">
                <a:latin typeface="Humanist777BT-RomanB" pitchFamily="32" charset="0"/>
              </a:rPr>
              <a:t>function. Reviewing data for nosey purposes should not be done; however,</a:t>
            </a:r>
          </a:p>
          <a:p>
            <a:r>
              <a:rPr lang="en-GB" sz="1000" smtClean="0">
                <a:latin typeface="Humanist777BT-RomanB" pitchFamily="32" charset="0"/>
              </a:rPr>
              <a:t>there are no rules against it in most cases.</a:t>
            </a:r>
          </a:p>
          <a:p>
            <a:endParaRPr lang="en-US" sz="1000" smtClean="0"/>
          </a:p>
          <a:p>
            <a:endParaRPr lang="en-US" sz="1000" smtClean="0"/>
          </a:p>
          <a:p>
            <a:endParaRPr lang="en-US" sz="10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noTextEdit="1"/>
          </p:cNvSpPr>
          <p:nvPr>
            <p:ph type="sldImg"/>
          </p:nvPr>
        </p:nvSpPr>
        <p:spPr/>
      </p:sp>
      <p:sp>
        <p:nvSpPr>
          <p:cNvPr id="66563" name="Rectangle 3"/>
          <p:cNvSpPr>
            <a:spLocks noGrp="1" noChangeArrowheads="1"/>
          </p:cNvSpPr>
          <p:nvPr>
            <p:ph type="body" idx="1"/>
          </p:nvPr>
        </p:nvSpPr>
        <p:spPr>
          <a:noFill/>
          <a:ln/>
        </p:spPr>
        <p:txBody>
          <a:bodyPr/>
          <a:lstStyle/>
          <a:p>
            <a:pPr>
              <a:lnSpc>
                <a:spcPct val="93000"/>
              </a:lnSpc>
            </a:pPr>
            <a:r>
              <a:rPr lang="en-GB" sz="1300" smtClean="0">
                <a:latin typeface="Humanist777BT-RomanB" pitchFamily="32" charset="0"/>
              </a:rPr>
              <a:t>Knowledge of Private Personal</a:t>
            </a:r>
          </a:p>
          <a:p>
            <a:pPr>
              <a:lnSpc>
                <a:spcPct val="90000"/>
              </a:lnSpc>
            </a:pPr>
            <a:r>
              <a:rPr lang="en-GB" sz="1300" smtClean="0">
                <a:latin typeface="Humanist777BT-RomanB" pitchFamily="32" charset="0"/>
              </a:rPr>
              <a:t>Information – Security vs. Invasion of Privacy?</a:t>
            </a:r>
          </a:p>
          <a:p>
            <a:pPr>
              <a:lnSpc>
                <a:spcPct val="123000"/>
              </a:lnSpc>
            </a:pPr>
            <a:r>
              <a:rPr lang="en-GB" sz="900" smtClean="0">
                <a:latin typeface="Bembo" pitchFamily="16" charset="0"/>
              </a:rPr>
              <a:t>The Internet Service Provider (ISP) you are a DBA for collects detailed data</a:t>
            </a:r>
          </a:p>
          <a:p>
            <a:pPr>
              <a:lnSpc>
                <a:spcPct val="123000"/>
              </a:lnSpc>
            </a:pPr>
            <a:r>
              <a:rPr lang="en-GB" sz="900" smtClean="0">
                <a:latin typeface="Bembo" pitchFamily="16" charset="0"/>
              </a:rPr>
              <a:t>about users’ online activities. It keeps track of the Web sites users go to. Is it</a:t>
            </a:r>
          </a:p>
          <a:p>
            <a:pPr>
              <a:lnSpc>
                <a:spcPct val="123000"/>
              </a:lnSpc>
            </a:pPr>
            <a:r>
              <a:rPr lang="en-GB" sz="900" smtClean="0">
                <a:latin typeface="Bembo" pitchFamily="16" charset="0"/>
              </a:rPr>
              <a:t>appropriate for you as the DBA to review this data and see who is accessing</a:t>
            </a:r>
          </a:p>
          <a:p>
            <a:pPr>
              <a:lnSpc>
                <a:spcPct val="123000"/>
              </a:lnSpc>
            </a:pPr>
            <a:r>
              <a:rPr lang="en-GB" sz="900" smtClean="0">
                <a:latin typeface="Bembo" pitchFamily="16" charset="0"/>
              </a:rPr>
              <a:t>pornographic sites or have other unusual sites that could be embarrassing to the</a:t>
            </a:r>
          </a:p>
          <a:p>
            <a:pPr>
              <a:lnSpc>
                <a:spcPct val="123000"/>
              </a:lnSpc>
            </a:pPr>
            <a:r>
              <a:rPr lang="en-GB" sz="900" smtClean="0">
                <a:latin typeface="Bembo" pitchFamily="16" charset="0"/>
              </a:rPr>
              <a:t>ISP user?</a:t>
            </a:r>
          </a:p>
          <a:p>
            <a:pPr>
              <a:lnSpc>
                <a:spcPct val="110000"/>
              </a:lnSpc>
            </a:pPr>
            <a:r>
              <a:rPr lang="en-GB" sz="900" b="1" smtClean="0">
                <a:latin typeface="Guardi-Bold" pitchFamily="16" charset="0"/>
              </a:rPr>
              <a:t>Conservative </a:t>
            </a:r>
            <a:r>
              <a:rPr lang="en-GB" sz="900" smtClean="0">
                <a:latin typeface="Bembo" pitchFamily="16" charset="0"/>
              </a:rPr>
              <a:t>You are entrusted with sensitive information about ISP</a:t>
            </a:r>
          </a:p>
          <a:p>
            <a:pPr>
              <a:lnSpc>
                <a:spcPct val="123000"/>
              </a:lnSpc>
            </a:pPr>
            <a:r>
              <a:rPr lang="en-GB" sz="900" smtClean="0">
                <a:latin typeface="Bembo" pitchFamily="16" charset="0"/>
              </a:rPr>
              <a:t>users and should never abuse that trust. Reviewing usage is not appropriate.</a:t>
            </a:r>
          </a:p>
          <a:p>
            <a:pPr>
              <a:lnSpc>
                <a:spcPct val="110000"/>
              </a:lnSpc>
            </a:pPr>
            <a:r>
              <a:rPr lang="en-GB" sz="1000" b="1" smtClean="0">
                <a:latin typeface="DomCasual-Bold" pitchFamily="32" charset="0"/>
              </a:rPr>
              <a:t>Liberal </a:t>
            </a:r>
            <a:r>
              <a:rPr lang="en-GB" sz="900" smtClean="0">
                <a:latin typeface="Bembo" pitchFamily="16" charset="0"/>
              </a:rPr>
              <a:t>As a DBA for an ISP company, you should review the usage of its</a:t>
            </a:r>
          </a:p>
          <a:p>
            <a:pPr>
              <a:lnSpc>
                <a:spcPct val="123000"/>
              </a:lnSpc>
            </a:pPr>
            <a:r>
              <a:rPr lang="en-GB" sz="900" smtClean="0">
                <a:latin typeface="Bembo" pitchFamily="16" charset="0"/>
              </a:rPr>
              <a:t>users. It is your responsibility from a security point of view. If the users are</a:t>
            </a:r>
          </a:p>
          <a:p>
            <a:pPr>
              <a:lnSpc>
                <a:spcPct val="123000"/>
              </a:lnSpc>
            </a:pPr>
            <a:r>
              <a:rPr lang="en-GB" sz="900" smtClean="0">
                <a:latin typeface="Bembo" pitchFamily="16" charset="0"/>
              </a:rPr>
              <a:t>accessing illegal sites, your company could be at risk.This is a security function</a:t>
            </a:r>
          </a:p>
          <a:p>
            <a:pPr>
              <a:lnSpc>
                <a:spcPct val="123000"/>
              </a:lnSpc>
            </a:pPr>
            <a:r>
              <a:rPr lang="en-GB" sz="900" smtClean="0">
                <a:latin typeface="Bembo" pitchFamily="16" charset="0"/>
              </a:rPr>
              <a:t>of your job.</a:t>
            </a:r>
          </a:p>
          <a:p>
            <a:pPr>
              <a:lnSpc>
                <a:spcPct val="110000"/>
              </a:lnSpc>
            </a:pPr>
            <a:r>
              <a:rPr lang="en-GB" sz="1000" b="1" smtClean="0">
                <a:latin typeface="Humanist777BT-BoldB" pitchFamily="32" charset="0"/>
              </a:rPr>
              <a:t>S</a:t>
            </a:r>
            <a:r>
              <a:rPr lang="en-GB" sz="800" b="1" smtClean="0">
                <a:latin typeface="Humanist777BT-BoldB" pitchFamily="32" charset="0"/>
              </a:rPr>
              <a:t>UMMARY</a:t>
            </a:r>
          </a:p>
          <a:p>
            <a:pPr>
              <a:lnSpc>
                <a:spcPct val="90000"/>
              </a:lnSpc>
            </a:pPr>
            <a:r>
              <a:rPr lang="en-GB" sz="800" smtClean="0">
                <a:latin typeface="Humanist777BT-RomanB" pitchFamily="32" charset="0"/>
              </a:rPr>
              <a:t>Reviewing sensitive information about ISP clients is a touchy issue. By</a:t>
            </a:r>
          </a:p>
          <a:p>
            <a:pPr>
              <a:lnSpc>
                <a:spcPct val="90000"/>
              </a:lnSpc>
            </a:pPr>
            <a:r>
              <a:rPr lang="en-GB" sz="800" smtClean="0">
                <a:latin typeface="Humanist777BT-RomanB" pitchFamily="32" charset="0"/>
              </a:rPr>
              <a:t>reviewing what sites they visit, you may obtain information that</a:t>
            </a:r>
          </a:p>
          <a:p>
            <a:pPr>
              <a:lnSpc>
                <a:spcPct val="90000"/>
              </a:lnSpc>
            </a:pPr>
            <a:r>
              <a:rPr lang="en-GB" sz="800" smtClean="0">
                <a:latin typeface="Humanist777BT-RomanB" pitchFamily="32" charset="0"/>
              </a:rPr>
              <a:t>someone is trying to learn how to build a bomb or other terrorist</a:t>
            </a:r>
          </a:p>
          <a:p>
            <a:pPr>
              <a:lnSpc>
                <a:spcPct val="90000"/>
              </a:lnSpc>
            </a:pPr>
            <a:r>
              <a:rPr lang="en-GB" sz="800" smtClean="0">
                <a:latin typeface="Humanist777BT-RomanB" pitchFamily="32" charset="0"/>
              </a:rPr>
              <a:t>activity, which could target your company and hurt other people.</a:t>
            </a:r>
          </a:p>
          <a:p>
            <a:pPr>
              <a:lnSpc>
                <a:spcPct val="90000"/>
              </a:lnSpc>
            </a:pPr>
            <a:r>
              <a:rPr lang="en-GB" sz="800" smtClean="0">
                <a:latin typeface="Humanist777BT-RomanB" pitchFamily="32" charset="0"/>
              </a:rPr>
              <a:t>However, customer information must have some level of privacy. Check</a:t>
            </a:r>
          </a:p>
          <a:p>
            <a:pPr>
              <a:lnSpc>
                <a:spcPct val="90000"/>
              </a:lnSpc>
            </a:pPr>
            <a:r>
              <a:rPr lang="en-GB" sz="800" smtClean="0">
                <a:latin typeface="Humanist777BT-RomanB" pitchFamily="32" charset="0"/>
              </a:rPr>
              <a:t>the customer agreement the clients have with your company to determine</a:t>
            </a:r>
          </a:p>
          <a:p>
            <a:pPr>
              <a:lnSpc>
                <a:spcPct val="90000"/>
              </a:lnSpc>
            </a:pPr>
            <a:r>
              <a:rPr lang="en-GB" sz="800" smtClean="0">
                <a:latin typeface="Humanist777BT-RomanB" pitchFamily="32" charset="0"/>
              </a:rPr>
              <a:t>what you can legally do with client information to balance out</a:t>
            </a:r>
          </a:p>
          <a:p>
            <a:pPr>
              <a:lnSpc>
                <a:spcPct val="90000"/>
              </a:lnSpc>
            </a:pPr>
            <a:r>
              <a:rPr lang="en-GB" sz="800" smtClean="0">
                <a:latin typeface="Humanist777BT-RomanB" pitchFamily="32" charset="0"/>
              </a:rPr>
              <a:t>your role of security versus invasion of personal privacy.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noTextEdit="1"/>
          </p:cNvSpPr>
          <p:nvPr>
            <p:ph type="sldImg"/>
          </p:nvPr>
        </p:nvSpPr>
        <p:spPr/>
      </p:sp>
      <p:sp>
        <p:nvSpPr>
          <p:cNvPr id="67587" name="Rectangle 3"/>
          <p:cNvSpPr>
            <a:spLocks noGrp="1" noChangeArrowheads="1"/>
          </p:cNvSpPr>
          <p:nvPr>
            <p:ph type="body" idx="1"/>
          </p:nvPr>
        </p:nvSpPr>
        <p:spPr>
          <a:noFill/>
          <a:ln/>
        </p:spPr>
        <p:txBody>
          <a:bodyPr/>
          <a:lstStyle/>
          <a:p>
            <a:pPr>
              <a:lnSpc>
                <a:spcPct val="93000"/>
              </a:lnSpc>
            </a:pPr>
            <a:r>
              <a:rPr lang="en-GB" sz="1300" smtClean="0">
                <a:latin typeface="Humanist777BT-RomanB" pitchFamily="32" charset="0"/>
              </a:rPr>
              <a:t>Knowledge of Private Personal</a:t>
            </a:r>
          </a:p>
          <a:p>
            <a:pPr>
              <a:lnSpc>
                <a:spcPct val="90000"/>
              </a:lnSpc>
            </a:pPr>
            <a:r>
              <a:rPr lang="en-GB" sz="1300" smtClean="0">
                <a:latin typeface="Humanist777BT-RomanB" pitchFamily="32" charset="0"/>
              </a:rPr>
              <a:t>Information – Security vs. Invasion of Privacy?</a:t>
            </a:r>
          </a:p>
          <a:p>
            <a:pPr>
              <a:lnSpc>
                <a:spcPct val="123000"/>
              </a:lnSpc>
            </a:pPr>
            <a:r>
              <a:rPr lang="en-GB" sz="900" smtClean="0">
                <a:latin typeface="Bembo" pitchFamily="16" charset="0"/>
              </a:rPr>
              <a:t>The Internet Service Provider (ISP) you are a DBA for collects detailed data</a:t>
            </a:r>
          </a:p>
          <a:p>
            <a:pPr>
              <a:lnSpc>
                <a:spcPct val="123000"/>
              </a:lnSpc>
            </a:pPr>
            <a:r>
              <a:rPr lang="en-GB" sz="900" smtClean="0">
                <a:latin typeface="Bembo" pitchFamily="16" charset="0"/>
              </a:rPr>
              <a:t>about users’ online activities. It keeps track of the Web sites users go to. Is it</a:t>
            </a:r>
          </a:p>
          <a:p>
            <a:pPr>
              <a:lnSpc>
                <a:spcPct val="123000"/>
              </a:lnSpc>
            </a:pPr>
            <a:r>
              <a:rPr lang="en-GB" sz="900" smtClean="0">
                <a:latin typeface="Bembo" pitchFamily="16" charset="0"/>
              </a:rPr>
              <a:t>appropriate for you as the DBA to review this data and see who is accessing</a:t>
            </a:r>
          </a:p>
          <a:p>
            <a:pPr>
              <a:lnSpc>
                <a:spcPct val="123000"/>
              </a:lnSpc>
            </a:pPr>
            <a:r>
              <a:rPr lang="en-GB" sz="900" smtClean="0">
                <a:latin typeface="Bembo" pitchFamily="16" charset="0"/>
              </a:rPr>
              <a:t>pornographic sites or have other unusual sites that could be embarrassing to the</a:t>
            </a:r>
          </a:p>
          <a:p>
            <a:pPr>
              <a:lnSpc>
                <a:spcPct val="123000"/>
              </a:lnSpc>
            </a:pPr>
            <a:r>
              <a:rPr lang="en-GB" sz="900" smtClean="0">
                <a:latin typeface="Bembo" pitchFamily="16" charset="0"/>
              </a:rPr>
              <a:t>ISP user?</a:t>
            </a:r>
          </a:p>
          <a:p>
            <a:pPr>
              <a:lnSpc>
                <a:spcPct val="110000"/>
              </a:lnSpc>
            </a:pPr>
            <a:r>
              <a:rPr lang="en-GB" sz="900" b="1" smtClean="0">
                <a:latin typeface="Guardi-Bold" pitchFamily="16" charset="0"/>
              </a:rPr>
              <a:t>Conservative </a:t>
            </a:r>
            <a:r>
              <a:rPr lang="en-GB" sz="900" smtClean="0">
                <a:latin typeface="Bembo" pitchFamily="16" charset="0"/>
              </a:rPr>
              <a:t>You are entrusted with sensitive information about ISP</a:t>
            </a:r>
          </a:p>
          <a:p>
            <a:pPr>
              <a:lnSpc>
                <a:spcPct val="123000"/>
              </a:lnSpc>
            </a:pPr>
            <a:r>
              <a:rPr lang="en-GB" sz="900" smtClean="0">
                <a:latin typeface="Bembo" pitchFamily="16" charset="0"/>
              </a:rPr>
              <a:t>users and should never abuse that trust. Reviewing usage is not appropriate.</a:t>
            </a:r>
          </a:p>
          <a:p>
            <a:pPr>
              <a:lnSpc>
                <a:spcPct val="110000"/>
              </a:lnSpc>
            </a:pPr>
            <a:r>
              <a:rPr lang="en-GB" sz="1000" b="1" smtClean="0">
                <a:latin typeface="DomCasual-Bold" pitchFamily="32" charset="0"/>
              </a:rPr>
              <a:t>Liberal </a:t>
            </a:r>
            <a:r>
              <a:rPr lang="en-GB" sz="900" smtClean="0">
                <a:latin typeface="Bembo" pitchFamily="16" charset="0"/>
              </a:rPr>
              <a:t>As a DBA for an ISP company, you should review the usage of its</a:t>
            </a:r>
          </a:p>
          <a:p>
            <a:pPr>
              <a:lnSpc>
                <a:spcPct val="123000"/>
              </a:lnSpc>
            </a:pPr>
            <a:r>
              <a:rPr lang="en-GB" sz="900" smtClean="0">
                <a:latin typeface="Bembo" pitchFamily="16" charset="0"/>
              </a:rPr>
              <a:t>users. It is your responsibility from a security point of view. If the users are</a:t>
            </a:r>
          </a:p>
          <a:p>
            <a:pPr>
              <a:lnSpc>
                <a:spcPct val="123000"/>
              </a:lnSpc>
            </a:pPr>
            <a:r>
              <a:rPr lang="en-GB" sz="900" smtClean="0">
                <a:latin typeface="Bembo" pitchFamily="16" charset="0"/>
              </a:rPr>
              <a:t>accessing illegal sites, your company could be at risk.This is a security function</a:t>
            </a:r>
          </a:p>
          <a:p>
            <a:pPr>
              <a:lnSpc>
                <a:spcPct val="123000"/>
              </a:lnSpc>
            </a:pPr>
            <a:r>
              <a:rPr lang="en-GB" sz="900" smtClean="0">
                <a:latin typeface="Bembo" pitchFamily="16" charset="0"/>
              </a:rPr>
              <a:t>of your job.</a:t>
            </a:r>
          </a:p>
          <a:p>
            <a:pPr>
              <a:lnSpc>
                <a:spcPct val="110000"/>
              </a:lnSpc>
            </a:pPr>
            <a:r>
              <a:rPr lang="en-GB" sz="1000" b="1" smtClean="0">
                <a:latin typeface="Humanist777BT-BoldB" pitchFamily="32" charset="0"/>
              </a:rPr>
              <a:t>S</a:t>
            </a:r>
            <a:r>
              <a:rPr lang="en-GB" sz="800" b="1" smtClean="0">
                <a:latin typeface="Humanist777BT-BoldB" pitchFamily="32" charset="0"/>
              </a:rPr>
              <a:t>UMMARY</a:t>
            </a:r>
          </a:p>
          <a:p>
            <a:pPr>
              <a:lnSpc>
                <a:spcPct val="90000"/>
              </a:lnSpc>
            </a:pPr>
            <a:r>
              <a:rPr lang="en-GB" sz="800" smtClean="0">
                <a:latin typeface="Humanist777BT-RomanB" pitchFamily="32" charset="0"/>
              </a:rPr>
              <a:t>Reviewing sensitive information about ISP clients is a touchy issue. By</a:t>
            </a:r>
          </a:p>
          <a:p>
            <a:pPr>
              <a:lnSpc>
                <a:spcPct val="90000"/>
              </a:lnSpc>
            </a:pPr>
            <a:r>
              <a:rPr lang="en-GB" sz="800" smtClean="0">
                <a:latin typeface="Humanist777BT-RomanB" pitchFamily="32" charset="0"/>
              </a:rPr>
              <a:t>reviewing what sites they visit, you may obtain information that</a:t>
            </a:r>
          </a:p>
          <a:p>
            <a:pPr>
              <a:lnSpc>
                <a:spcPct val="90000"/>
              </a:lnSpc>
            </a:pPr>
            <a:r>
              <a:rPr lang="en-GB" sz="800" smtClean="0">
                <a:latin typeface="Humanist777BT-RomanB" pitchFamily="32" charset="0"/>
              </a:rPr>
              <a:t>someone is trying to learn how to build a bomb or other terrorist</a:t>
            </a:r>
          </a:p>
          <a:p>
            <a:pPr>
              <a:lnSpc>
                <a:spcPct val="90000"/>
              </a:lnSpc>
            </a:pPr>
            <a:r>
              <a:rPr lang="en-GB" sz="800" smtClean="0">
                <a:latin typeface="Humanist777BT-RomanB" pitchFamily="32" charset="0"/>
              </a:rPr>
              <a:t>activity, which could target your company and hurt other people.</a:t>
            </a:r>
          </a:p>
          <a:p>
            <a:pPr>
              <a:lnSpc>
                <a:spcPct val="90000"/>
              </a:lnSpc>
            </a:pPr>
            <a:r>
              <a:rPr lang="en-GB" sz="800" smtClean="0">
                <a:latin typeface="Humanist777BT-RomanB" pitchFamily="32" charset="0"/>
              </a:rPr>
              <a:t>However, customer information must have some level of privacy. Check</a:t>
            </a:r>
          </a:p>
          <a:p>
            <a:pPr>
              <a:lnSpc>
                <a:spcPct val="90000"/>
              </a:lnSpc>
            </a:pPr>
            <a:r>
              <a:rPr lang="en-GB" sz="800" smtClean="0">
                <a:latin typeface="Humanist777BT-RomanB" pitchFamily="32" charset="0"/>
              </a:rPr>
              <a:t>the customer agreement the clients have with your company to determine</a:t>
            </a:r>
          </a:p>
          <a:p>
            <a:pPr>
              <a:lnSpc>
                <a:spcPct val="90000"/>
              </a:lnSpc>
            </a:pPr>
            <a:r>
              <a:rPr lang="en-GB" sz="800" smtClean="0">
                <a:latin typeface="Humanist777BT-RomanB" pitchFamily="32" charset="0"/>
              </a:rPr>
              <a:t>what you can legally do with client information to balance out</a:t>
            </a:r>
          </a:p>
          <a:p>
            <a:pPr>
              <a:lnSpc>
                <a:spcPct val="90000"/>
              </a:lnSpc>
            </a:pPr>
            <a:r>
              <a:rPr lang="en-GB" sz="800" smtClean="0">
                <a:latin typeface="Humanist777BT-RomanB" pitchFamily="32" charset="0"/>
              </a:rPr>
              <a:t>your role of security versus invasion of personal privacy.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noTextEdit="1"/>
          </p:cNvSpPr>
          <p:nvPr>
            <p:ph type="sldImg"/>
          </p:nvPr>
        </p:nvSpPr>
        <p:spPr/>
      </p:sp>
      <p:sp>
        <p:nvSpPr>
          <p:cNvPr id="68611" name="Rectangle 3"/>
          <p:cNvSpPr>
            <a:spLocks noGrp="1" noChangeArrowheads="1"/>
          </p:cNvSpPr>
          <p:nvPr>
            <p:ph type="body" idx="1"/>
          </p:nvPr>
        </p:nvSpPr>
        <p:spPr>
          <a:noFill/>
          <a:ln/>
        </p:spPr>
        <p:txBody>
          <a:bodyPr/>
          <a:lstStyle/>
          <a:p>
            <a:r>
              <a:rPr lang="en-GB" sz="900" b="1" smtClean="0">
                <a:latin typeface="Guardi-Bold" pitchFamily="16" charset="0"/>
              </a:rPr>
              <a:t>Conservative </a:t>
            </a:r>
            <a:r>
              <a:rPr lang="en-GB" sz="900" smtClean="0">
                <a:latin typeface="Bembo" pitchFamily="16" charset="0"/>
              </a:rPr>
              <a:t>Disclosing information about salaries is not up to you and</a:t>
            </a:r>
          </a:p>
          <a:p>
            <a:pPr>
              <a:lnSpc>
                <a:spcPct val="123000"/>
              </a:lnSpc>
            </a:pPr>
            <a:r>
              <a:rPr lang="en-GB" sz="900" smtClean="0">
                <a:latin typeface="Bembo" pitchFamily="16" charset="0"/>
              </a:rPr>
              <a:t>is in breach of your responsibility of protecting the data as DBA.You are in</a:t>
            </a:r>
          </a:p>
          <a:p>
            <a:pPr>
              <a:lnSpc>
                <a:spcPct val="123000"/>
              </a:lnSpc>
            </a:pPr>
            <a:r>
              <a:rPr lang="en-GB" sz="900" smtClean="0">
                <a:latin typeface="Bembo" pitchFamily="16" charset="0"/>
              </a:rPr>
              <a:t>a trusted role as a DBA and should not disclose information to the</a:t>
            </a:r>
          </a:p>
          <a:p>
            <a:pPr>
              <a:lnSpc>
                <a:spcPct val="123000"/>
              </a:lnSpc>
            </a:pPr>
            <a:r>
              <a:rPr lang="en-GB" sz="900" smtClean="0">
                <a:latin typeface="Bembo" pitchFamily="16" charset="0"/>
              </a:rPr>
              <a:t>employees within the company for any reason whatsoever.This type of</a:t>
            </a:r>
          </a:p>
          <a:p>
            <a:pPr>
              <a:lnSpc>
                <a:spcPct val="123000"/>
              </a:lnSpc>
            </a:pPr>
            <a:r>
              <a:rPr lang="en-GB" sz="900" smtClean="0">
                <a:latin typeface="Bembo" pitchFamily="16" charset="0"/>
              </a:rPr>
              <a:t>behavior is completely unacceptable.</a:t>
            </a:r>
          </a:p>
          <a:p>
            <a:pPr>
              <a:lnSpc>
                <a:spcPct val="110000"/>
              </a:lnSpc>
            </a:pPr>
            <a:r>
              <a:rPr lang="en-GB" sz="1000" b="1" smtClean="0">
                <a:latin typeface="DomCasual-Bold" pitchFamily="32" charset="0"/>
              </a:rPr>
              <a:t>Liberal </a:t>
            </a:r>
            <a:r>
              <a:rPr lang="en-GB" sz="900" smtClean="0">
                <a:latin typeface="Bembo" pitchFamily="16" charset="0"/>
              </a:rPr>
              <a:t>Since the company you are employed by is doing something a</a:t>
            </a:r>
          </a:p>
          <a:p>
            <a:pPr>
              <a:lnSpc>
                <a:spcPct val="123000"/>
              </a:lnSpc>
            </a:pPr>
            <a:r>
              <a:rPr lang="en-GB" sz="900" smtClean="0">
                <a:latin typeface="Bembo" pitchFamily="16" charset="0"/>
              </a:rPr>
              <a:t>little shady with their employees, you do not owe them anything. Friends</a:t>
            </a:r>
          </a:p>
          <a:p>
            <a:pPr>
              <a:lnSpc>
                <a:spcPct val="123000"/>
              </a:lnSpc>
            </a:pPr>
            <a:r>
              <a:rPr lang="en-GB" sz="900" smtClean="0">
                <a:latin typeface="Bembo" pitchFamily="16" charset="0"/>
              </a:rPr>
              <a:t>are friends, and they should know that they are being seriously jilted.Tell</a:t>
            </a:r>
          </a:p>
          <a:p>
            <a:pPr>
              <a:lnSpc>
                <a:spcPct val="123000"/>
              </a:lnSpc>
            </a:pPr>
            <a:r>
              <a:rPr lang="en-GB" sz="900" smtClean="0">
                <a:latin typeface="Bembo" pitchFamily="16" charset="0"/>
              </a:rPr>
              <a:t>your friends but ask them not to spill the beans so that you can provide</a:t>
            </a:r>
          </a:p>
          <a:p>
            <a:pPr>
              <a:lnSpc>
                <a:spcPct val="123000"/>
              </a:lnSpc>
            </a:pPr>
            <a:r>
              <a:rPr lang="en-GB" sz="900" smtClean="0">
                <a:latin typeface="Bembo" pitchFamily="16" charset="0"/>
              </a:rPr>
              <a:t>them with future information. While you are at it, you should check the</a:t>
            </a:r>
          </a:p>
          <a:p>
            <a:pPr>
              <a:lnSpc>
                <a:spcPct val="123000"/>
              </a:lnSpc>
            </a:pPr>
            <a:r>
              <a:rPr lang="en-GB" sz="900" smtClean="0">
                <a:latin typeface="Bembo" pitchFamily="16" charset="0"/>
              </a:rPr>
              <a:t>salaries of other IT personnel to make sure you are being paid what you</a:t>
            </a:r>
          </a:p>
          <a:p>
            <a:pPr>
              <a:lnSpc>
                <a:spcPct val="123000"/>
              </a:lnSpc>
            </a:pPr>
            <a:r>
              <a:rPr lang="en-GB" sz="900" smtClean="0">
                <a:latin typeface="Bembo" pitchFamily="16" charset="0"/>
              </a:rPr>
              <a:t>deserve.</a:t>
            </a:r>
          </a:p>
          <a:p>
            <a:pPr>
              <a:lnSpc>
                <a:spcPct val="123000"/>
              </a:lnSpc>
            </a:pPr>
            <a:endParaRPr lang="en-GB" sz="900" smtClean="0">
              <a:latin typeface="Bembo" pitchFamily="16" charset="0"/>
            </a:endParaRPr>
          </a:p>
          <a:p>
            <a:pPr>
              <a:lnSpc>
                <a:spcPct val="123000"/>
              </a:lnSpc>
            </a:pPr>
            <a:r>
              <a:rPr lang="en-GB" sz="900" smtClean="0">
                <a:latin typeface="Bembo" pitchFamily="16" charset="0"/>
              </a:rPr>
              <a:t>SUMMARY</a:t>
            </a:r>
          </a:p>
          <a:p>
            <a:pPr>
              <a:lnSpc>
                <a:spcPct val="90000"/>
              </a:lnSpc>
            </a:pPr>
            <a:r>
              <a:rPr lang="en-GB" sz="800" smtClean="0">
                <a:latin typeface="Humanist777BT-RomanB" pitchFamily="32" charset="0"/>
              </a:rPr>
              <a:t>The role of the DBA provides many challenges. The DBA has access to</a:t>
            </a:r>
          </a:p>
          <a:p>
            <a:pPr>
              <a:lnSpc>
                <a:spcPct val="90000"/>
              </a:lnSpc>
            </a:pPr>
            <a:r>
              <a:rPr lang="en-GB" sz="800" smtClean="0">
                <a:latin typeface="Humanist777BT-RomanB" pitchFamily="32" charset="0"/>
              </a:rPr>
              <a:t>detailed client records, credit card information, employee payroll data,</a:t>
            </a:r>
          </a:p>
          <a:p>
            <a:pPr>
              <a:lnSpc>
                <a:spcPct val="90000"/>
              </a:lnSpc>
            </a:pPr>
            <a:r>
              <a:rPr lang="en-GB" sz="800" smtClean="0">
                <a:latin typeface="Humanist777BT-RomanB" pitchFamily="32" charset="0"/>
              </a:rPr>
              <a:t>and much more. In some cases, there are legal and government requirements</a:t>
            </a:r>
          </a:p>
          <a:p>
            <a:pPr>
              <a:lnSpc>
                <a:spcPct val="90000"/>
              </a:lnSpc>
            </a:pPr>
            <a:r>
              <a:rPr lang="en-GB" sz="800" smtClean="0">
                <a:latin typeface="Humanist777BT-RomanB" pitchFamily="32" charset="0"/>
              </a:rPr>
              <a:t>for how this data should be handled in regard to privacy. In other</a:t>
            </a:r>
          </a:p>
          <a:p>
            <a:pPr>
              <a:lnSpc>
                <a:spcPct val="90000"/>
              </a:lnSpc>
            </a:pPr>
            <a:r>
              <a:rPr lang="en-GB" sz="800" smtClean="0">
                <a:latin typeface="Humanist777BT-RomanB" pitchFamily="32" charset="0"/>
              </a:rPr>
              <a:t>cases, there are no legal requirements or company policies and it is up</a:t>
            </a:r>
          </a:p>
          <a:p>
            <a:pPr>
              <a:lnSpc>
                <a:spcPct val="90000"/>
              </a:lnSpc>
            </a:pPr>
            <a:r>
              <a:rPr lang="en-GB" sz="800" smtClean="0">
                <a:latin typeface="Humanist777BT-RomanB" pitchFamily="32" charset="0"/>
              </a:rPr>
              <a:t>to the DBA to determine what their own personal ethics are in relation</a:t>
            </a:r>
          </a:p>
          <a:p>
            <a:pPr>
              <a:lnSpc>
                <a:spcPct val="90000"/>
              </a:lnSpc>
            </a:pPr>
            <a:r>
              <a:rPr lang="en-GB" sz="800" smtClean="0">
                <a:latin typeface="Humanist777BT-RomanB" pitchFamily="32" charset="0"/>
              </a:rPr>
              <a:t>to the information they have at their fingertips.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noTextEdit="1"/>
          </p:cNvSpPr>
          <p:nvPr>
            <p:ph type="sldImg"/>
          </p:nvPr>
        </p:nvSpPr>
        <p:spPr/>
      </p:sp>
      <p:sp>
        <p:nvSpPr>
          <p:cNvPr id="69635" name="Rectangle 3"/>
          <p:cNvSpPr>
            <a:spLocks noGrp="1" noChangeArrowheads="1"/>
          </p:cNvSpPr>
          <p:nvPr>
            <p:ph type="body" idx="1"/>
          </p:nvPr>
        </p:nvSpPr>
        <p:spPr>
          <a:noFill/>
          <a:ln/>
        </p:spPr>
        <p:txBody>
          <a:bodyPr/>
          <a:lstStyle/>
          <a:p>
            <a:r>
              <a:rPr lang="en-GB" sz="900" b="1" smtClean="0">
                <a:latin typeface="Guardi-Bold" pitchFamily="16" charset="0"/>
              </a:rPr>
              <a:t>Conservative </a:t>
            </a:r>
            <a:r>
              <a:rPr lang="en-GB" sz="900" smtClean="0">
                <a:latin typeface="Bembo" pitchFamily="16" charset="0"/>
              </a:rPr>
              <a:t>Disclosing information about salaries is not up to you and</a:t>
            </a:r>
          </a:p>
          <a:p>
            <a:pPr>
              <a:lnSpc>
                <a:spcPct val="123000"/>
              </a:lnSpc>
            </a:pPr>
            <a:r>
              <a:rPr lang="en-GB" sz="900" smtClean="0">
                <a:latin typeface="Bembo" pitchFamily="16" charset="0"/>
              </a:rPr>
              <a:t>is in breach of your responsibility of protecting the data as DBA.You are in</a:t>
            </a:r>
          </a:p>
          <a:p>
            <a:pPr>
              <a:lnSpc>
                <a:spcPct val="123000"/>
              </a:lnSpc>
            </a:pPr>
            <a:r>
              <a:rPr lang="en-GB" sz="900" smtClean="0">
                <a:latin typeface="Bembo" pitchFamily="16" charset="0"/>
              </a:rPr>
              <a:t>a trusted role as a DBA and should not disclose information to the</a:t>
            </a:r>
          </a:p>
          <a:p>
            <a:pPr>
              <a:lnSpc>
                <a:spcPct val="123000"/>
              </a:lnSpc>
            </a:pPr>
            <a:r>
              <a:rPr lang="en-GB" sz="900" smtClean="0">
                <a:latin typeface="Bembo" pitchFamily="16" charset="0"/>
              </a:rPr>
              <a:t>employees within the company for any reason whatsoever.This type of</a:t>
            </a:r>
          </a:p>
          <a:p>
            <a:pPr>
              <a:lnSpc>
                <a:spcPct val="123000"/>
              </a:lnSpc>
            </a:pPr>
            <a:r>
              <a:rPr lang="en-GB" sz="900" smtClean="0">
                <a:latin typeface="Bembo" pitchFamily="16" charset="0"/>
              </a:rPr>
              <a:t>behavior is completely unacceptable.</a:t>
            </a:r>
          </a:p>
          <a:p>
            <a:pPr>
              <a:lnSpc>
                <a:spcPct val="110000"/>
              </a:lnSpc>
            </a:pPr>
            <a:r>
              <a:rPr lang="en-GB" sz="1000" b="1" smtClean="0">
                <a:latin typeface="DomCasual-Bold" pitchFamily="32" charset="0"/>
              </a:rPr>
              <a:t>Liberal </a:t>
            </a:r>
            <a:r>
              <a:rPr lang="en-GB" sz="900" smtClean="0">
                <a:latin typeface="Bembo" pitchFamily="16" charset="0"/>
              </a:rPr>
              <a:t>Since the company you are employed by is doing something a</a:t>
            </a:r>
          </a:p>
          <a:p>
            <a:pPr>
              <a:lnSpc>
                <a:spcPct val="123000"/>
              </a:lnSpc>
            </a:pPr>
            <a:r>
              <a:rPr lang="en-GB" sz="900" smtClean="0">
                <a:latin typeface="Bembo" pitchFamily="16" charset="0"/>
              </a:rPr>
              <a:t>little shady with their employees, you do not owe them anything. Friends</a:t>
            </a:r>
          </a:p>
          <a:p>
            <a:pPr>
              <a:lnSpc>
                <a:spcPct val="123000"/>
              </a:lnSpc>
            </a:pPr>
            <a:r>
              <a:rPr lang="en-GB" sz="900" smtClean="0">
                <a:latin typeface="Bembo" pitchFamily="16" charset="0"/>
              </a:rPr>
              <a:t>are friends, and they should know that they are being seriously jilted.Tell</a:t>
            </a:r>
          </a:p>
          <a:p>
            <a:pPr>
              <a:lnSpc>
                <a:spcPct val="123000"/>
              </a:lnSpc>
            </a:pPr>
            <a:r>
              <a:rPr lang="en-GB" sz="900" smtClean="0">
                <a:latin typeface="Bembo" pitchFamily="16" charset="0"/>
              </a:rPr>
              <a:t>your friends but ask them not to spill the beans so that you can provide</a:t>
            </a:r>
          </a:p>
          <a:p>
            <a:pPr>
              <a:lnSpc>
                <a:spcPct val="123000"/>
              </a:lnSpc>
            </a:pPr>
            <a:r>
              <a:rPr lang="en-GB" sz="900" smtClean="0">
                <a:latin typeface="Bembo" pitchFamily="16" charset="0"/>
              </a:rPr>
              <a:t>them with future information. While you are at it, you should check the</a:t>
            </a:r>
          </a:p>
          <a:p>
            <a:pPr>
              <a:lnSpc>
                <a:spcPct val="123000"/>
              </a:lnSpc>
            </a:pPr>
            <a:r>
              <a:rPr lang="en-GB" sz="900" smtClean="0">
                <a:latin typeface="Bembo" pitchFamily="16" charset="0"/>
              </a:rPr>
              <a:t>salaries of other IT personnel to make sure you are being paid what you</a:t>
            </a:r>
          </a:p>
          <a:p>
            <a:pPr>
              <a:lnSpc>
                <a:spcPct val="123000"/>
              </a:lnSpc>
            </a:pPr>
            <a:r>
              <a:rPr lang="en-GB" sz="900" smtClean="0">
                <a:latin typeface="Bembo" pitchFamily="16" charset="0"/>
              </a:rPr>
              <a:t>deserve.</a:t>
            </a:r>
          </a:p>
          <a:p>
            <a:pPr>
              <a:lnSpc>
                <a:spcPct val="123000"/>
              </a:lnSpc>
            </a:pPr>
            <a:endParaRPr lang="en-GB" sz="900" smtClean="0">
              <a:latin typeface="Bembo" pitchFamily="16" charset="0"/>
            </a:endParaRPr>
          </a:p>
          <a:p>
            <a:pPr>
              <a:lnSpc>
                <a:spcPct val="123000"/>
              </a:lnSpc>
            </a:pPr>
            <a:r>
              <a:rPr lang="en-GB" sz="900" smtClean="0">
                <a:latin typeface="Bembo" pitchFamily="16" charset="0"/>
              </a:rPr>
              <a:t>SUMMARY</a:t>
            </a:r>
          </a:p>
          <a:p>
            <a:pPr>
              <a:lnSpc>
                <a:spcPct val="90000"/>
              </a:lnSpc>
            </a:pPr>
            <a:r>
              <a:rPr lang="en-GB" sz="800" smtClean="0">
                <a:latin typeface="Humanist777BT-RomanB" pitchFamily="32" charset="0"/>
              </a:rPr>
              <a:t>The role of the DBA provides many challenges. The DBA has access to</a:t>
            </a:r>
          </a:p>
          <a:p>
            <a:pPr>
              <a:lnSpc>
                <a:spcPct val="90000"/>
              </a:lnSpc>
            </a:pPr>
            <a:r>
              <a:rPr lang="en-GB" sz="800" smtClean="0">
                <a:latin typeface="Humanist777BT-RomanB" pitchFamily="32" charset="0"/>
              </a:rPr>
              <a:t>detailed client records, credit card information, employee payroll data,</a:t>
            </a:r>
          </a:p>
          <a:p>
            <a:pPr>
              <a:lnSpc>
                <a:spcPct val="90000"/>
              </a:lnSpc>
            </a:pPr>
            <a:r>
              <a:rPr lang="en-GB" sz="800" smtClean="0">
                <a:latin typeface="Humanist777BT-RomanB" pitchFamily="32" charset="0"/>
              </a:rPr>
              <a:t>and much more. In some cases, there are legal and government requirements</a:t>
            </a:r>
          </a:p>
          <a:p>
            <a:pPr>
              <a:lnSpc>
                <a:spcPct val="90000"/>
              </a:lnSpc>
            </a:pPr>
            <a:r>
              <a:rPr lang="en-GB" sz="800" smtClean="0">
                <a:latin typeface="Humanist777BT-RomanB" pitchFamily="32" charset="0"/>
              </a:rPr>
              <a:t>for how this data should be handled in regard to privacy. In other</a:t>
            </a:r>
          </a:p>
          <a:p>
            <a:pPr>
              <a:lnSpc>
                <a:spcPct val="90000"/>
              </a:lnSpc>
            </a:pPr>
            <a:r>
              <a:rPr lang="en-GB" sz="800" smtClean="0">
                <a:latin typeface="Humanist777BT-RomanB" pitchFamily="32" charset="0"/>
              </a:rPr>
              <a:t>cases, there are no legal requirements or company policies and it is up</a:t>
            </a:r>
          </a:p>
          <a:p>
            <a:pPr>
              <a:lnSpc>
                <a:spcPct val="90000"/>
              </a:lnSpc>
            </a:pPr>
            <a:r>
              <a:rPr lang="en-GB" sz="800" smtClean="0">
                <a:latin typeface="Humanist777BT-RomanB" pitchFamily="32" charset="0"/>
              </a:rPr>
              <a:t>to the DBA to determine what their own personal ethics are in relation</a:t>
            </a:r>
          </a:p>
          <a:p>
            <a:pPr>
              <a:lnSpc>
                <a:spcPct val="90000"/>
              </a:lnSpc>
            </a:pPr>
            <a:r>
              <a:rPr lang="en-GB" sz="800" smtClean="0">
                <a:latin typeface="Humanist777BT-RomanB" pitchFamily="32" charset="0"/>
              </a:rPr>
              <a:t>to the information they have at their fingertips.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70659" name="Rectangle 2"/>
          <p:cNvSpPr>
            <a:spLocks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
          <p:cNvSpPr>
            <a:spLocks noChangeArrowheads="1" noTextEdit="1"/>
          </p:cNvSpPr>
          <p:nvPr>
            <p:ph type="sldImg"/>
          </p:nvPr>
        </p:nvSpPr>
        <p:spPr>
          <a:xfrm>
            <a:off x="1588" y="0"/>
            <a:ext cx="1587" cy="1588"/>
          </a:xfrm>
          <a:solidFill>
            <a:srgbClr val="FFFFFF"/>
          </a:solidFill>
          <a:ln>
            <a:solidFill>
              <a:srgbClr val="000000"/>
            </a:solidFill>
            <a:miter lim="800000"/>
          </a:ln>
        </p:spPr>
      </p:sp>
      <p:sp>
        <p:nvSpPr>
          <p:cNvPr id="71683" name="Rectangle 2"/>
          <p:cNvSpPr>
            <a:spLocks noChangeArrowheads="1"/>
          </p:cNvSpPr>
          <p:nvPr>
            <p:ph type="body" idx="1"/>
          </p:nvPr>
        </p:nvSpPr>
        <p:spPr>
          <a:xfrm>
            <a:off x="685800" y="4343400"/>
            <a:ext cx="5486400" cy="4024313"/>
          </a:xfrm>
          <a:noFill/>
          <a:ln/>
        </p:spPr>
        <p:txBody>
          <a:bodyPr wrap="none" anchor="ct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noTextEdit="1"/>
          </p:cNvSpPr>
          <p:nvPr>
            <p:ph type="sldImg"/>
          </p:nvPr>
        </p:nvSpPr>
        <p:spPr/>
      </p:sp>
      <p:sp>
        <p:nvSpPr>
          <p:cNvPr id="72707" name="Rectangle 3"/>
          <p:cNvSpPr>
            <a:spLocks noGrp="1" noChangeArrowheads="1"/>
          </p:cNvSpPr>
          <p:nvPr>
            <p:ph type="body" idx="1"/>
          </p:nvPr>
        </p:nvSpPr>
        <p:spPr>
          <a:noFill/>
          <a:ln/>
        </p:spPr>
        <p:txBody>
          <a:bodyPr/>
          <a:lstStyle/>
          <a:p>
            <a:pPr>
              <a:lnSpc>
                <a:spcPct val="93000"/>
              </a:lnSpc>
            </a:pPr>
            <a:r>
              <a:rPr lang="en-GB" smtClean="0">
                <a:latin typeface="Humanist777BT-RomanB" pitchFamily="32" charset="0"/>
              </a:rPr>
              <a:t>Cleansing data</a:t>
            </a:r>
          </a:p>
          <a:p>
            <a:r>
              <a:rPr lang="en-GB" smtClean="0">
                <a:latin typeface="Humanist777BT-RomanB" pitchFamily="32" charset="0"/>
              </a:rPr>
              <a:t>isn’t quite as hard, but it is as expensive. It requires specialists to write</a:t>
            </a:r>
          </a:p>
          <a:p>
            <a:r>
              <a:rPr lang="en-GB" smtClean="0">
                <a:latin typeface="Humanist777BT-RomanB" pitchFamily="32" charset="0"/>
              </a:rPr>
              <a:t>hundreds of scripts to test for this and that condition</a:t>
            </a:r>
          </a:p>
          <a:p>
            <a:endParaRPr lang="en-GB" smtClean="0">
              <a:latin typeface="Humanist777BT-RomanB" pitchFamily="32" charset="0"/>
            </a:endParaRPr>
          </a:p>
          <a:p>
            <a:r>
              <a:rPr lang="en-GB" smtClean="0">
                <a:latin typeface="Humanist777BT-RomanB" pitchFamily="32" charset="0"/>
              </a:rPr>
              <a:t>The operations folks have responsibility</a:t>
            </a:r>
          </a:p>
          <a:p>
            <a:r>
              <a:rPr lang="en-GB" smtClean="0">
                <a:latin typeface="Humanist777BT-RomanB" pitchFamily="32" charset="0"/>
              </a:rPr>
              <a:t>too; suppose you were trying to enter the amount of a payment and</a:t>
            </a:r>
          </a:p>
          <a:p>
            <a:r>
              <a:rPr lang="en-GB" smtClean="0">
                <a:latin typeface="Humanist777BT-RomanB" pitchFamily="32" charset="0"/>
              </a:rPr>
              <a:t>you were told to enter round numbers, $99 instead of $99.99 because it</a:t>
            </a:r>
          </a:p>
          <a:p>
            <a:r>
              <a:rPr lang="en-GB" smtClean="0">
                <a:latin typeface="Humanist777BT-RomanB" pitchFamily="32" charset="0"/>
              </a:rPr>
              <a:t>is faster. How long would the database remain accurate? A minute? One</a:t>
            </a:r>
          </a:p>
          <a:p>
            <a:r>
              <a:rPr lang="en-GB" smtClean="0">
                <a:latin typeface="Humanist777BT-RomanB" pitchFamily="32" charset="0"/>
              </a:rPr>
              <a:t>of the times of greatest danger for a database is during a maintenance</a:t>
            </a:r>
          </a:p>
          <a:p>
            <a:r>
              <a:rPr lang="en-GB" smtClean="0">
                <a:latin typeface="Humanist777BT-RomanB" pitchFamily="32" charset="0"/>
              </a:rPr>
              <a:t>update. All too often, the maintenance coder removes critical checks and</a:t>
            </a:r>
          </a:p>
          <a:p>
            <a:r>
              <a:rPr lang="en-GB" smtClean="0">
                <a:latin typeface="Humanist777BT-RomanB" pitchFamily="32" charset="0"/>
              </a:rPr>
              <a:t>balances, either to get the job done faster or because they do not understand</a:t>
            </a:r>
          </a:p>
          <a:p>
            <a:r>
              <a:rPr lang="en-GB" smtClean="0">
                <a:latin typeface="Humanist777BT-RomanB" pitchFamily="32" charset="0"/>
              </a:rPr>
              <a:t>the total system.</a:t>
            </a:r>
          </a:p>
          <a:p>
            <a:endParaRPr lang="en-GB" smtClean="0">
              <a:latin typeface="Humanist777BT-RomanB" pitchFamily="32" charset="0"/>
            </a:endParaRPr>
          </a:p>
          <a:p>
            <a:r>
              <a:rPr lang="en-GB" smtClean="0">
                <a:latin typeface="Humanist777BT-RomanB" pitchFamily="32" charset="0"/>
              </a:rPr>
              <a:t>The DBA must be the keeper of the gate; the</a:t>
            </a:r>
          </a:p>
          <a:p>
            <a:r>
              <a:rPr lang="en-GB" smtClean="0">
                <a:latin typeface="Humanist777BT-RomanB" pitchFamily="32" charset="0"/>
              </a:rPr>
              <a:t>database is only valuable to the organization if its data has integrity. Your</a:t>
            </a:r>
          </a:p>
          <a:p>
            <a:r>
              <a:rPr lang="en-GB" smtClean="0">
                <a:latin typeface="Humanist777BT-RomanB" pitchFamily="32" charset="0"/>
              </a:rPr>
              <a:t>responsibility includes investigating every possible source of database</a:t>
            </a:r>
          </a:p>
          <a:p>
            <a:r>
              <a:rPr lang="en-GB" smtClean="0">
                <a:latin typeface="Humanist777BT-RomanB" pitchFamily="32" charset="0"/>
              </a:rPr>
              <a:t>contamination.</a:t>
            </a:r>
          </a:p>
          <a:p>
            <a:endParaRPr lang="en-US" smtClean="0"/>
          </a:p>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noTextEdit="1"/>
          </p:cNvSpPr>
          <p:nvPr>
            <p:ph type="sldImg"/>
          </p:nvPr>
        </p:nvSpPr>
        <p:spPr/>
      </p:sp>
      <p:sp>
        <p:nvSpPr>
          <p:cNvPr id="73731" name="Rectangle 3"/>
          <p:cNvSpPr>
            <a:spLocks noGrp="1" noChangeArrowheads="1"/>
          </p:cNvSpPr>
          <p:nvPr>
            <p:ph type="body" idx="1"/>
          </p:nvPr>
        </p:nvSpPr>
        <p:spPr>
          <a:noFill/>
          <a:ln/>
        </p:spPr>
        <p:txBody>
          <a:bodyPr/>
          <a:lstStyle/>
          <a:p>
            <a:pPr>
              <a:lnSpc>
                <a:spcPct val="123000"/>
              </a:lnSpc>
            </a:pPr>
            <a:r>
              <a:rPr lang="en-GB" sz="1000" smtClean="0">
                <a:latin typeface="Bembo" pitchFamily="16" charset="0"/>
              </a:rPr>
              <a:t>You are pulling this quarter’s data together for the corporate financial report that</a:t>
            </a:r>
          </a:p>
          <a:p>
            <a:pPr>
              <a:lnSpc>
                <a:spcPct val="123000"/>
              </a:lnSpc>
            </a:pPr>
            <a:r>
              <a:rPr lang="en-GB" sz="1000" smtClean="0">
                <a:latin typeface="Bembo" pitchFamily="16" charset="0"/>
              </a:rPr>
              <a:t>will go out to the investors.Your boss asks you to remove some of the low figures</a:t>
            </a:r>
          </a:p>
          <a:p>
            <a:pPr>
              <a:lnSpc>
                <a:spcPct val="123000"/>
              </a:lnSpc>
            </a:pPr>
            <a:r>
              <a:rPr lang="en-GB" sz="1000" smtClean="0">
                <a:latin typeface="Bembo" pitchFamily="16" charset="0"/>
              </a:rPr>
              <a:t>because they take down the whole report. Do you do it?</a:t>
            </a:r>
          </a:p>
          <a:p>
            <a:pPr>
              <a:lnSpc>
                <a:spcPct val="110000"/>
              </a:lnSpc>
            </a:pPr>
            <a:r>
              <a:rPr lang="en-GB" sz="1000" b="1" smtClean="0">
                <a:latin typeface="Guardi-Bold" pitchFamily="16" charset="0"/>
              </a:rPr>
              <a:t>Conservative </a:t>
            </a:r>
            <a:r>
              <a:rPr lang="en-GB" sz="1000" smtClean="0">
                <a:latin typeface="Bembo" pitchFamily="16" charset="0"/>
              </a:rPr>
              <a:t>Changing financial data can get you into a mess of</a:t>
            </a:r>
          </a:p>
          <a:p>
            <a:pPr>
              <a:lnSpc>
                <a:spcPct val="123000"/>
              </a:lnSpc>
            </a:pPr>
            <a:r>
              <a:rPr lang="en-GB" sz="1000" smtClean="0">
                <a:latin typeface="Bembo" pitchFamily="16" charset="0"/>
              </a:rPr>
              <a:t>trouble. Refuse to remove the low figures and explain that you do not want</a:t>
            </a:r>
          </a:p>
          <a:p>
            <a:pPr>
              <a:lnSpc>
                <a:spcPct val="123000"/>
              </a:lnSpc>
            </a:pPr>
            <a:r>
              <a:rPr lang="en-GB" sz="1000" smtClean="0">
                <a:latin typeface="Bembo" pitchFamily="16" charset="0"/>
              </a:rPr>
              <a:t>to put yourself at legal risk.</a:t>
            </a:r>
          </a:p>
          <a:p>
            <a:pPr>
              <a:lnSpc>
                <a:spcPct val="110000"/>
              </a:lnSpc>
            </a:pPr>
            <a:r>
              <a:rPr lang="en-GB" b="1" smtClean="0">
                <a:latin typeface="DomCasual-Bold" pitchFamily="32" charset="0"/>
              </a:rPr>
              <a:t>Liberal </a:t>
            </a:r>
            <a:r>
              <a:rPr lang="en-GB" sz="1000" smtClean="0">
                <a:latin typeface="Bembo" pitchFamily="16" charset="0"/>
              </a:rPr>
              <a:t>In this issue, if your boss wants to remove a whole section of data</a:t>
            </a:r>
          </a:p>
          <a:p>
            <a:pPr>
              <a:lnSpc>
                <a:spcPct val="123000"/>
              </a:lnSpc>
            </a:pPr>
            <a:r>
              <a:rPr lang="en-GB" sz="1000" smtClean="0">
                <a:latin typeface="Bembo" pitchFamily="16" charset="0"/>
              </a:rPr>
              <a:t>from the report that is his prerogative. Just make sure that it does not make</a:t>
            </a:r>
          </a:p>
          <a:p>
            <a:pPr>
              <a:lnSpc>
                <a:spcPct val="123000"/>
              </a:lnSpc>
            </a:pPr>
            <a:r>
              <a:rPr lang="en-GB" sz="1000" smtClean="0">
                <a:latin typeface="Bembo" pitchFamily="16" charset="0"/>
              </a:rPr>
              <a:t>the report inaccurate. It is up to him to limit the results on the report. Be</a:t>
            </a:r>
          </a:p>
          <a:p>
            <a:pPr>
              <a:lnSpc>
                <a:spcPct val="123000"/>
              </a:lnSpc>
            </a:pPr>
            <a:r>
              <a:rPr lang="en-GB" sz="1000" smtClean="0">
                <a:latin typeface="Bembo" pitchFamily="16" charset="0"/>
              </a:rPr>
              <a:t>careful not to venture into the area of altering or deleting data.</a:t>
            </a:r>
          </a:p>
          <a:p>
            <a:pPr>
              <a:lnSpc>
                <a:spcPct val="110000"/>
              </a:lnSpc>
            </a:pPr>
            <a:r>
              <a:rPr lang="en-GB" b="1" smtClean="0">
                <a:latin typeface="Humanist777BT-BoldB" pitchFamily="32" charset="0"/>
              </a:rPr>
              <a:t>S</a:t>
            </a:r>
            <a:r>
              <a:rPr lang="en-GB" sz="1000" b="1" smtClean="0">
                <a:latin typeface="Humanist777BT-BoldB" pitchFamily="32" charset="0"/>
              </a:rPr>
              <a:t>UMMARY</a:t>
            </a:r>
          </a:p>
          <a:p>
            <a:r>
              <a:rPr lang="en-GB" sz="1000" smtClean="0">
                <a:latin typeface="Humanist777BT-RomanB" pitchFamily="32" charset="0"/>
              </a:rPr>
              <a:t>Unfortunately, this type of request happens all of the time when issuing</a:t>
            </a:r>
          </a:p>
          <a:p>
            <a:r>
              <a:rPr lang="en-GB" sz="1000" smtClean="0">
                <a:latin typeface="Humanist777BT-RomanB" pitchFamily="32" charset="0"/>
              </a:rPr>
              <a:t>financial or marketing data. Not reporting on sections of data when it is</a:t>
            </a:r>
          </a:p>
          <a:p>
            <a:r>
              <a:rPr lang="en-GB" sz="1000" smtClean="0">
                <a:latin typeface="Humanist777BT-RomanB" pitchFamily="32" charset="0"/>
              </a:rPr>
              <a:t>not required is less of an issue than actually altering data. This problem</a:t>
            </a:r>
          </a:p>
          <a:p>
            <a:r>
              <a:rPr lang="en-GB" sz="1000" smtClean="0">
                <a:latin typeface="Humanist777BT-RomanB" pitchFamily="32" charset="0"/>
              </a:rPr>
              <a:t>ventures into the area of legal issues and should be handled with utmost</a:t>
            </a:r>
          </a:p>
          <a:p>
            <a:r>
              <a:rPr lang="en-GB" sz="1000" smtClean="0">
                <a:latin typeface="Humanist777BT-RomanB" pitchFamily="32" charset="0"/>
              </a:rPr>
              <a:t>care and responsibility. Keep in mind the law and your own personal</a:t>
            </a:r>
          </a:p>
          <a:p>
            <a:r>
              <a:rPr lang="en-GB" sz="1000" smtClean="0">
                <a:latin typeface="Humanist777BT-RomanB" pitchFamily="32" charset="0"/>
              </a:rPr>
              <a:t>ethics when making the decision to format financial or marketing data.</a:t>
            </a:r>
          </a:p>
          <a:p>
            <a:endParaRPr lang="en-GB" sz="1500" smtClean="0">
              <a:latin typeface="Humanist777BT-RomanB" pitchFamily="3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noTextEdit="1"/>
          </p:cNvSpPr>
          <p:nvPr>
            <p:ph type="sldImg"/>
          </p:nvPr>
        </p:nvSpPr>
        <p:spPr>
          <a:xfrm>
            <a:off x="1143000" y="685800"/>
            <a:ext cx="4572000" cy="3429000"/>
          </a:xfrm>
        </p:spPr>
      </p:sp>
      <p:sp>
        <p:nvSpPr>
          <p:cNvPr id="47107"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noTextEdit="1"/>
          </p:cNvSpPr>
          <p:nvPr>
            <p:ph type="sldImg"/>
          </p:nvPr>
        </p:nvSpPr>
        <p:spPr/>
      </p:sp>
      <p:sp>
        <p:nvSpPr>
          <p:cNvPr id="74755" name="Rectangle 3"/>
          <p:cNvSpPr>
            <a:spLocks noGrp="1" noChangeArrowheads="1"/>
          </p:cNvSpPr>
          <p:nvPr>
            <p:ph type="body" idx="1"/>
          </p:nvPr>
        </p:nvSpPr>
        <p:spPr>
          <a:noFill/>
          <a:ln/>
        </p:spPr>
        <p:txBody>
          <a:bodyPr/>
          <a:lstStyle/>
          <a:p>
            <a:pPr>
              <a:lnSpc>
                <a:spcPct val="123000"/>
              </a:lnSpc>
            </a:pPr>
            <a:r>
              <a:rPr lang="en-GB" sz="1000" smtClean="0">
                <a:latin typeface="Bembo" pitchFamily="16" charset="0"/>
              </a:rPr>
              <a:t>You are pulling this quarter’s data together for the corporate financial report that</a:t>
            </a:r>
          </a:p>
          <a:p>
            <a:pPr>
              <a:lnSpc>
                <a:spcPct val="123000"/>
              </a:lnSpc>
            </a:pPr>
            <a:r>
              <a:rPr lang="en-GB" sz="1000" smtClean="0">
                <a:latin typeface="Bembo" pitchFamily="16" charset="0"/>
              </a:rPr>
              <a:t>will go out to the investors.Your boss asks you to remove some of the low figures</a:t>
            </a:r>
          </a:p>
          <a:p>
            <a:pPr>
              <a:lnSpc>
                <a:spcPct val="123000"/>
              </a:lnSpc>
            </a:pPr>
            <a:r>
              <a:rPr lang="en-GB" sz="1000" smtClean="0">
                <a:latin typeface="Bembo" pitchFamily="16" charset="0"/>
              </a:rPr>
              <a:t>because they take down the whole report. Do you do it?</a:t>
            </a:r>
          </a:p>
          <a:p>
            <a:pPr>
              <a:lnSpc>
                <a:spcPct val="110000"/>
              </a:lnSpc>
            </a:pPr>
            <a:r>
              <a:rPr lang="en-GB" sz="1000" b="1" smtClean="0">
                <a:latin typeface="Guardi-Bold" pitchFamily="16" charset="0"/>
              </a:rPr>
              <a:t>Conservative </a:t>
            </a:r>
            <a:r>
              <a:rPr lang="en-GB" sz="1000" smtClean="0">
                <a:latin typeface="Bembo" pitchFamily="16" charset="0"/>
              </a:rPr>
              <a:t>Changing financial data can get you into a mess of</a:t>
            </a:r>
          </a:p>
          <a:p>
            <a:pPr>
              <a:lnSpc>
                <a:spcPct val="123000"/>
              </a:lnSpc>
            </a:pPr>
            <a:r>
              <a:rPr lang="en-GB" sz="1000" smtClean="0">
                <a:latin typeface="Bembo" pitchFamily="16" charset="0"/>
              </a:rPr>
              <a:t>trouble. Refuse to remove the low figures and explain that you do not want</a:t>
            </a:r>
          </a:p>
          <a:p>
            <a:pPr>
              <a:lnSpc>
                <a:spcPct val="123000"/>
              </a:lnSpc>
            </a:pPr>
            <a:r>
              <a:rPr lang="en-GB" sz="1000" smtClean="0">
                <a:latin typeface="Bembo" pitchFamily="16" charset="0"/>
              </a:rPr>
              <a:t>to put yourself at legal risk.</a:t>
            </a:r>
          </a:p>
          <a:p>
            <a:pPr>
              <a:lnSpc>
                <a:spcPct val="110000"/>
              </a:lnSpc>
            </a:pPr>
            <a:r>
              <a:rPr lang="en-GB" b="1" smtClean="0">
                <a:latin typeface="DomCasual-Bold" pitchFamily="32" charset="0"/>
              </a:rPr>
              <a:t>Liberal </a:t>
            </a:r>
            <a:r>
              <a:rPr lang="en-GB" sz="1000" smtClean="0">
                <a:latin typeface="Bembo" pitchFamily="16" charset="0"/>
              </a:rPr>
              <a:t>In this issue, if your boss wants to remove a whole section of data</a:t>
            </a:r>
          </a:p>
          <a:p>
            <a:pPr>
              <a:lnSpc>
                <a:spcPct val="123000"/>
              </a:lnSpc>
            </a:pPr>
            <a:r>
              <a:rPr lang="en-GB" sz="1000" smtClean="0">
                <a:latin typeface="Bembo" pitchFamily="16" charset="0"/>
              </a:rPr>
              <a:t>from the report that is his prerogative. Just make sure that it does not make</a:t>
            </a:r>
          </a:p>
          <a:p>
            <a:pPr>
              <a:lnSpc>
                <a:spcPct val="123000"/>
              </a:lnSpc>
            </a:pPr>
            <a:r>
              <a:rPr lang="en-GB" sz="1000" smtClean="0">
                <a:latin typeface="Bembo" pitchFamily="16" charset="0"/>
              </a:rPr>
              <a:t>the report inaccurate. It is up to him to limit the results on the report. Be</a:t>
            </a:r>
          </a:p>
          <a:p>
            <a:pPr>
              <a:lnSpc>
                <a:spcPct val="123000"/>
              </a:lnSpc>
            </a:pPr>
            <a:r>
              <a:rPr lang="en-GB" sz="1000" smtClean="0">
                <a:latin typeface="Bembo" pitchFamily="16" charset="0"/>
              </a:rPr>
              <a:t>careful not to venture into the area of altering or deleting data.</a:t>
            </a:r>
          </a:p>
          <a:p>
            <a:pPr>
              <a:lnSpc>
                <a:spcPct val="110000"/>
              </a:lnSpc>
            </a:pPr>
            <a:r>
              <a:rPr lang="en-GB" b="1" smtClean="0">
                <a:latin typeface="Humanist777BT-BoldB" pitchFamily="32" charset="0"/>
              </a:rPr>
              <a:t>S</a:t>
            </a:r>
            <a:r>
              <a:rPr lang="en-GB" sz="1000" b="1" smtClean="0">
                <a:latin typeface="Humanist777BT-BoldB" pitchFamily="32" charset="0"/>
              </a:rPr>
              <a:t>UMMARY</a:t>
            </a:r>
          </a:p>
          <a:p>
            <a:r>
              <a:rPr lang="en-GB" sz="1000" smtClean="0">
                <a:latin typeface="Humanist777BT-RomanB" pitchFamily="32" charset="0"/>
              </a:rPr>
              <a:t>Unfortunately, this type of request happens all of the time when issuing</a:t>
            </a:r>
          </a:p>
          <a:p>
            <a:r>
              <a:rPr lang="en-GB" sz="1000" smtClean="0">
                <a:latin typeface="Humanist777BT-RomanB" pitchFamily="32" charset="0"/>
              </a:rPr>
              <a:t>financial or marketing data. Not reporting on sections of data when it is</a:t>
            </a:r>
          </a:p>
          <a:p>
            <a:r>
              <a:rPr lang="en-GB" sz="1000" smtClean="0">
                <a:latin typeface="Humanist777BT-RomanB" pitchFamily="32" charset="0"/>
              </a:rPr>
              <a:t>not required is less of an issue than actually altering data. This problem</a:t>
            </a:r>
          </a:p>
          <a:p>
            <a:r>
              <a:rPr lang="en-GB" sz="1000" smtClean="0">
                <a:latin typeface="Humanist777BT-RomanB" pitchFamily="32" charset="0"/>
              </a:rPr>
              <a:t>ventures into the area of legal issues and should be handled with utmost</a:t>
            </a:r>
          </a:p>
          <a:p>
            <a:r>
              <a:rPr lang="en-GB" sz="1000" smtClean="0">
                <a:latin typeface="Humanist777BT-RomanB" pitchFamily="32" charset="0"/>
              </a:rPr>
              <a:t>care and responsibility. Keep in mind the law and your own personal</a:t>
            </a:r>
          </a:p>
          <a:p>
            <a:r>
              <a:rPr lang="en-GB" sz="1000" smtClean="0">
                <a:latin typeface="Humanist777BT-RomanB" pitchFamily="32" charset="0"/>
              </a:rPr>
              <a:t>ethics when making the decision to format financial or marketing data.</a:t>
            </a:r>
          </a:p>
          <a:p>
            <a:endParaRPr lang="en-GB" sz="1500" smtClean="0">
              <a:latin typeface="Humanist777BT-RomanB" pitchFamily="32"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75779" name="Rectangle 2"/>
          <p:cNvSpPr>
            <a:spLocks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
          <p:cNvSpPr>
            <a:spLocks noChangeArrowheads="1" noTextEdit="1"/>
          </p:cNvSpPr>
          <p:nvPr>
            <p:ph type="sldImg"/>
          </p:nvPr>
        </p:nvSpPr>
        <p:spPr>
          <a:xfrm>
            <a:off x="1588" y="0"/>
            <a:ext cx="1587" cy="1588"/>
          </a:xfrm>
          <a:solidFill>
            <a:srgbClr val="FFFFFF"/>
          </a:solidFill>
          <a:ln>
            <a:solidFill>
              <a:srgbClr val="000000"/>
            </a:solidFill>
            <a:miter lim="800000"/>
          </a:ln>
        </p:spPr>
      </p:sp>
      <p:sp>
        <p:nvSpPr>
          <p:cNvPr id="76803" name="Rectangle 2"/>
          <p:cNvSpPr>
            <a:spLocks noChangeArrowheads="1"/>
          </p:cNvSpPr>
          <p:nvPr>
            <p:ph type="body" idx="1"/>
          </p:nvPr>
        </p:nvSpPr>
        <p:spPr>
          <a:xfrm>
            <a:off x="685800" y="4343400"/>
            <a:ext cx="5486400" cy="4024313"/>
          </a:xfrm>
          <a:noFill/>
          <a:ln/>
        </p:spPr>
        <p:txBody>
          <a:bodyPr wrap="none" anchor="ct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1"/>
          <p:cNvSpPr>
            <a:spLocks noChangeArrowheads="1" noTextEdit="1"/>
          </p:cNvSpPr>
          <p:nvPr>
            <p:ph type="sldImg"/>
          </p:nvPr>
        </p:nvSpPr>
        <p:spPr>
          <a:xfrm>
            <a:off x="1588" y="0"/>
            <a:ext cx="1587" cy="1588"/>
          </a:xfrm>
          <a:solidFill>
            <a:srgbClr val="FFFFFF"/>
          </a:solidFill>
          <a:ln>
            <a:solidFill>
              <a:srgbClr val="000000"/>
            </a:solidFill>
            <a:miter lim="800000"/>
          </a:ln>
        </p:spPr>
      </p:sp>
      <p:sp>
        <p:nvSpPr>
          <p:cNvPr id="77827" name="Rectangle 2"/>
          <p:cNvSpPr>
            <a:spLocks noChangeArrowheads="1"/>
          </p:cNvSpPr>
          <p:nvPr>
            <p:ph type="body" idx="1"/>
          </p:nvPr>
        </p:nvSpPr>
        <p:spPr>
          <a:xfrm>
            <a:off x="685800" y="4343400"/>
            <a:ext cx="5486400" cy="4024313"/>
          </a:xfrm>
          <a:noFill/>
          <a:ln/>
        </p:spPr>
        <p:txBody>
          <a:bodyPr wrap="none" anchor="ct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78851" name="Rectangle 2"/>
          <p:cNvSpPr>
            <a:spLocks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
          <p:cNvSpPr>
            <a:spLocks noChangeArrowheads="1" noTextEdit="1"/>
          </p:cNvSpPr>
          <p:nvPr>
            <p:ph type="sldImg"/>
          </p:nvPr>
        </p:nvSpPr>
        <p:spPr>
          <a:xfrm>
            <a:off x="1588" y="0"/>
            <a:ext cx="1587" cy="1588"/>
          </a:xfrm>
          <a:solidFill>
            <a:srgbClr val="FFFFFF"/>
          </a:solidFill>
          <a:ln>
            <a:solidFill>
              <a:srgbClr val="000000"/>
            </a:solidFill>
            <a:miter lim="800000"/>
          </a:ln>
        </p:spPr>
      </p:sp>
      <p:sp>
        <p:nvSpPr>
          <p:cNvPr id="79875" name="Rectangle 2"/>
          <p:cNvSpPr>
            <a:spLocks noChangeArrowheads="1"/>
          </p:cNvSpPr>
          <p:nvPr>
            <p:ph type="body" idx="1"/>
          </p:nvPr>
        </p:nvSpPr>
        <p:spPr>
          <a:xfrm>
            <a:off x="685800" y="4343400"/>
            <a:ext cx="5486400" cy="4024313"/>
          </a:xfrm>
          <a:noFill/>
          <a:ln/>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noTextEdit="1"/>
          </p:cNvSpPr>
          <p:nvPr>
            <p:ph type="sldImg"/>
          </p:nvPr>
        </p:nvSpPr>
        <p:spPr>
          <a:xfrm>
            <a:off x="1143000" y="685800"/>
            <a:ext cx="4572000" cy="3429000"/>
          </a:xfrm>
        </p:spPr>
      </p:sp>
      <p:sp>
        <p:nvSpPr>
          <p:cNvPr id="48131"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noTextEdit="1"/>
          </p:cNvSpPr>
          <p:nvPr>
            <p:ph type="sldImg"/>
          </p:nvPr>
        </p:nvSpPr>
        <p:spPr>
          <a:xfrm>
            <a:off x="1143000" y="685800"/>
            <a:ext cx="4572000" cy="3429000"/>
          </a:xfrm>
        </p:spPr>
      </p:sp>
      <p:sp>
        <p:nvSpPr>
          <p:cNvPr id="49155"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noTextEdit="1"/>
          </p:cNvSpPr>
          <p:nvPr>
            <p:ph type="sldImg"/>
          </p:nvPr>
        </p:nvSpPr>
        <p:spPr>
          <a:xfrm>
            <a:off x="1143000" y="685800"/>
            <a:ext cx="4572000" cy="3429000"/>
          </a:xfrm>
        </p:spPr>
      </p:sp>
      <p:sp>
        <p:nvSpPr>
          <p:cNvPr id="50179"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noTextEdit="1"/>
          </p:cNvSpPr>
          <p:nvPr>
            <p:ph type="sldImg"/>
          </p:nvPr>
        </p:nvSpPr>
        <p:spPr>
          <a:xfrm>
            <a:off x="1143000" y="685800"/>
            <a:ext cx="4572000" cy="3429000"/>
          </a:xfrm>
        </p:spPr>
      </p:sp>
      <p:sp>
        <p:nvSpPr>
          <p:cNvPr id="51203"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noTextEdit="1"/>
          </p:cNvSpPr>
          <p:nvPr>
            <p:ph type="sldImg"/>
          </p:nvPr>
        </p:nvSpPr>
        <p:spPr>
          <a:xfrm>
            <a:off x="1143000" y="685800"/>
            <a:ext cx="4572000" cy="3429000"/>
          </a:xfrm>
        </p:spPr>
      </p:sp>
      <p:sp>
        <p:nvSpPr>
          <p:cNvPr id="52227"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noTextEdit="1"/>
          </p:cNvSpPr>
          <p:nvPr>
            <p:ph type="sldImg"/>
          </p:nvPr>
        </p:nvSpPr>
        <p:spPr>
          <a:xfrm>
            <a:off x="1143000" y="685800"/>
            <a:ext cx="4572000" cy="3429000"/>
          </a:xfrm>
        </p:spPr>
      </p:sp>
      <p:sp>
        <p:nvSpPr>
          <p:cNvPr id="53251"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D12864E7-9C94-4B4F-9BE4-74820B462026}"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158EB260-8ADA-4903-9C5E-00EADC1C9175}"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92800" y="885825"/>
            <a:ext cx="1843088" cy="470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0363" y="885825"/>
            <a:ext cx="5380037" cy="470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734FFA38-AFFB-4537-A681-3D2E4A6FE7F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77825" y="885825"/>
            <a:ext cx="7358063" cy="2320925"/>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CF3B33B4-7B8E-4068-BFC2-A3CA41E4F3F3}"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84876EA-9900-4F16-998C-70466E499501}"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7355435-1805-4B0A-ADD2-5B1985FE50FE}"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E15959B-2C1A-40EE-9F24-720FDAC2AD89}"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854D68F-C37A-47ED-9BF3-531FDF9E69C3}"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C13B1549-F4B6-4E4D-A1F0-4EA444799D8D}"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3425CC36-9F26-410A-BD35-B06F5D9364DA}"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A64704C0-DE26-4636-8322-E3CC519AFE6B}"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85F4ED3F-1B33-4063-B42C-6E27CDAB4F75}"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BAD7754-41A2-4648-898B-82E59E8AB1D5}"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Rounded MT" pitchFamily="32"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452B042B-A062-40E0-A4E3-79BF03BA7606}"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F6E1E056-B7B9-4A7C-9587-09D2D904FB92}" type="slidenum">
              <a:rPr lang="en-US"/>
              <a:pPr>
                <a:defRPr/>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85F0BDB-B3D4-4B9C-9B2F-D36A94CD515F}" type="slidenum">
              <a:rPr lang="en-US"/>
              <a:pPr>
                <a:defRPr/>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E2140E-AC4F-47D5-993B-7C0DF2B5E210}"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2EFFDD-F35F-40AE-ADDA-2A4110CA9795}"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8ECDA4-CBC0-4E15-9FB3-9EB39E70D97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FD1BAB-0017-4CA8-ACC4-FBD08F62C96E}"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9D8DCBD-B75C-4B88-A335-9CBBEA43A36B}"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5C9CC82-3681-4C5E-8531-CF420235AA3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BB658D16-F44F-43A0-8D18-55B1862879C9}" type="slidenum">
              <a:rPr lang="en-US"/>
              <a:pPr>
                <a:defRPr/>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0FDA4E8-EEFD-462B-916D-29215E460A75}"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B60708-BE28-42B8-B46E-B71C0A6A9F5E}"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1BD2E4-879B-460C-B01A-C1AF8BD9C0A6}"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A0DBB3-0149-446A-BE0F-EA50CB0B1E31}"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3CD1B7-A002-44DF-8AD2-C8AC75956CD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0363" y="3536950"/>
            <a:ext cx="3602037" cy="2052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14800" y="3536950"/>
            <a:ext cx="3603625" cy="2052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DCB269F7-97B3-4607-BA26-1E7308B12CE2}"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D14B389A-000B-46E1-B1FF-0BB54D596CDE}"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9D22FEC5-981A-458A-8D75-2626346E22FB}"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F5CB2891-F5B8-4CDA-A401-9D77F820B4F1}"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5D99EDF1-6DA5-4633-9C30-EC5BECF93BD5}"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B47F788E-8BE9-4F88-8465-B6115C9D27AD}"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bwMode="auto">
          <a:xfrm>
            <a:off x="377825" y="885825"/>
            <a:ext cx="7358063" cy="2320925"/>
          </a:xfrm>
          <a:prstGeom prst="rect">
            <a:avLst/>
          </a:prstGeom>
          <a:noFill/>
          <a:ln w="12700">
            <a:noFill/>
            <a:miter lim="800000"/>
            <a:headEnd/>
            <a:tailEnd/>
          </a:ln>
        </p:spPr>
        <p:txBody>
          <a:bodyPr vert="horz" wrap="square" lIns="96437" tIns="0" rIns="115725" bIns="0" numCol="1" anchor="b" anchorCtr="0" compatLnSpc="1">
            <a:prstTxWarp prst="textNoShape">
              <a:avLst/>
            </a:prstTxWarp>
          </a:bodyPr>
          <a:lstStyle/>
          <a:p>
            <a:pPr lvl="0"/>
            <a:r>
              <a:rPr lang="en-US" smtClean="0"/>
              <a:t>Click to edit Master title style</a:t>
            </a:r>
          </a:p>
        </p:txBody>
      </p:sp>
      <p:sp>
        <p:nvSpPr>
          <p:cNvPr id="97283" name="Rectangle 3"/>
          <p:cNvSpPr>
            <a:spLocks noGrp="1" noChangeArrowheads="1"/>
          </p:cNvSpPr>
          <p:nvPr>
            <p:ph type="body" idx="1"/>
          </p:nvPr>
        </p:nvSpPr>
        <p:spPr bwMode="auto">
          <a:xfrm>
            <a:off x="360363" y="3536950"/>
            <a:ext cx="7358062" cy="2052638"/>
          </a:xfrm>
          <a:prstGeom prst="rect">
            <a:avLst/>
          </a:prstGeom>
          <a:noFill/>
          <a:ln w="12700">
            <a:noFill/>
            <a:miter lim="800000"/>
            <a:headEnd/>
            <a:tailEnd/>
          </a:ln>
          <a:effectLst>
            <a:outerShdw dist="51782" dir="6150641" algn="ctr" rotWithShape="0">
              <a:schemeClr val="bg2">
                <a:alpha val="75000"/>
              </a:schemeClr>
            </a:outerShdw>
          </a:effectLst>
        </p:spPr>
        <p:txBody>
          <a:bodyPr vert="horz" wrap="square" lIns="32146" tIns="0" rIns="32146"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7284" name="Rectangle 4"/>
          <p:cNvSpPr>
            <a:spLocks noGrp="1" noChangeArrowheads="1"/>
          </p:cNvSpPr>
          <p:nvPr>
            <p:ph type="dt" sz="half" idx="2"/>
          </p:nvPr>
        </p:nvSpPr>
        <p:spPr bwMode="auto">
          <a:xfrm>
            <a:off x="0" y="6381750"/>
            <a:ext cx="2133600" cy="476250"/>
          </a:xfrm>
          <a:prstGeom prst="rect">
            <a:avLst/>
          </a:prstGeom>
          <a:noFill/>
          <a:ln w="9525">
            <a:noFill/>
            <a:miter lim="800000"/>
            <a:headEnd/>
            <a:tailEnd/>
          </a:ln>
          <a:effectLst/>
        </p:spPr>
        <p:txBody>
          <a:bodyPr vert="horz" wrap="square" lIns="64281" tIns="32140" rIns="64281" bIns="32140" numCol="1" anchor="t" anchorCtr="0" compatLnSpc="1">
            <a:prstTxWarp prst="textNoShape">
              <a:avLst/>
            </a:prstTxWarp>
          </a:bodyPr>
          <a:lstStyle>
            <a:lvl1pPr>
              <a:lnSpc>
                <a:spcPct val="100000"/>
              </a:lnSpc>
              <a:buClrTx/>
              <a:buSzTx/>
              <a:buFontTx/>
              <a:buNone/>
              <a:defRPr sz="1000">
                <a:solidFill>
                  <a:srgbClr val="C0C0C0"/>
                </a:solidFill>
                <a:latin typeface="Arial Rounded MT" pitchFamily="32" charset="0"/>
                <a:cs typeface="Arial" pitchFamily="34" charset="0"/>
              </a:defRPr>
            </a:lvl1pPr>
          </a:lstStyle>
          <a:p>
            <a:pPr>
              <a:defRPr/>
            </a:pPr>
            <a:endParaRPr lang="en-US"/>
          </a:p>
        </p:txBody>
      </p:sp>
      <p:sp>
        <p:nvSpPr>
          <p:cNvPr id="97285" name="Rectangle 5"/>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64281" tIns="32140" rIns="64281" bIns="32140" numCol="1" anchor="t" anchorCtr="0" compatLnSpc="1">
            <a:prstTxWarp prst="textNoShape">
              <a:avLst/>
            </a:prstTxWarp>
          </a:bodyPr>
          <a:lstStyle>
            <a:lvl1pPr algn="r">
              <a:lnSpc>
                <a:spcPct val="100000"/>
              </a:lnSpc>
              <a:buClrTx/>
              <a:buSzTx/>
              <a:buFontTx/>
              <a:buNone/>
              <a:defRPr sz="1000">
                <a:solidFill>
                  <a:srgbClr val="C0C0C0"/>
                </a:solidFill>
                <a:latin typeface="Arial Rounded MT" pitchFamily="32" charset="0"/>
                <a:cs typeface="Arial" pitchFamily="34" charset="0"/>
              </a:defRPr>
            </a:lvl1pPr>
          </a:lstStyle>
          <a:p>
            <a:pPr>
              <a:defRPr/>
            </a:pPr>
            <a:fld id="{CAD30C66-865A-423B-809E-E827E35466F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transition/>
  <p:txStyles>
    <p:titleStyle>
      <a:lvl1pPr marL="17463" indent="-17463" algn="l" defTabSz="642938" rtl="0" eaLnBrk="0" fontAlgn="base" hangingPunct="0">
        <a:spcBef>
          <a:spcPct val="0"/>
        </a:spcBef>
        <a:spcAft>
          <a:spcPct val="0"/>
        </a:spcAft>
        <a:defRPr sz="5900">
          <a:solidFill>
            <a:schemeClr val="tx1"/>
          </a:solidFill>
          <a:effectLst>
            <a:outerShdw blurRad="38100" dist="38100" dir="2700000" algn="tl">
              <a:srgbClr val="000000"/>
            </a:outerShdw>
          </a:effectLst>
          <a:latin typeface="+mj-lt"/>
          <a:ea typeface="+mj-ea"/>
          <a:cs typeface="+mj-cs"/>
        </a:defRPr>
      </a:lvl1pPr>
      <a:lvl2pPr marL="17463" indent="-17463" algn="l" defTabSz="642938" rtl="0" eaLnBrk="0" fontAlgn="base" hangingPunct="0">
        <a:spcBef>
          <a:spcPct val="0"/>
        </a:spcBef>
        <a:spcAft>
          <a:spcPct val="0"/>
        </a:spcAft>
        <a:defRPr sz="5900">
          <a:solidFill>
            <a:schemeClr val="tx1"/>
          </a:solidFill>
          <a:effectLst>
            <a:outerShdw blurRad="38100" dist="38100" dir="2700000" algn="tl">
              <a:srgbClr val="000000"/>
            </a:outerShdw>
          </a:effectLst>
          <a:latin typeface="Arial Rounded MT" pitchFamily="32" charset="0"/>
        </a:defRPr>
      </a:lvl2pPr>
      <a:lvl3pPr marL="17463" indent="-17463" algn="l" defTabSz="642938" rtl="0" eaLnBrk="0" fontAlgn="base" hangingPunct="0">
        <a:spcBef>
          <a:spcPct val="0"/>
        </a:spcBef>
        <a:spcAft>
          <a:spcPct val="0"/>
        </a:spcAft>
        <a:defRPr sz="5900">
          <a:solidFill>
            <a:schemeClr val="tx1"/>
          </a:solidFill>
          <a:effectLst>
            <a:outerShdw blurRad="38100" dist="38100" dir="2700000" algn="tl">
              <a:srgbClr val="000000"/>
            </a:outerShdw>
          </a:effectLst>
          <a:latin typeface="Arial Rounded MT" pitchFamily="32" charset="0"/>
        </a:defRPr>
      </a:lvl3pPr>
      <a:lvl4pPr marL="17463" indent="-17463" algn="l" defTabSz="642938" rtl="0" eaLnBrk="0" fontAlgn="base" hangingPunct="0">
        <a:spcBef>
          <a:spcPct val="0"/>
        </a:spcBef>
        <a:spcAft>
          <a:spcPct val="0"/>
        </a:spcAft>
        <a:defRPr sz="5900">
          <a:solidFill>
            <a:schemeClr val="tx1"/>
          </a:solidFill>
          <a:effectLst>
            <a:outerShdw blurRad="38100" dist="38100" dir="2700000" algn="tl">
              <a:srgbClr val="000000"/>
            </a:outerShdw>
          </a:effectLst>
          <a:latin typeface="Arial Rounded MT" pitchFamily="32" charset="0"/>
        </a:defRPr>
      </a:lvl4pPr>
      <a:lvl5pPr marL="17463" indent="-17463" algn="l" defTabSz="642938" rtl="0" eaLnBrk="0" fontAlgn="base" hangingPunct="0">
        <a:spcBef>
          <a:spcPct val="0"/>
        </a:spcBef>
        <a:spcAft>
          <a:spcPct val="0"/>
        </a:spcAft>
        <a:defRPr sz="5900">
          <a:solidFill>
            <a:schemeClr val="tx1"/>
          </a:solidFill>
          <a:effectLst>
            <a:outerShdw blurRad="38100" dist="38100" dir="2700000" algn="tl">
              <a:srgbClr val="000000"/>
            </a:outerShdw>
          </a:effectLst>
          <a:latin typeface="Arial Rounded MT" pitchFamily="32" charset="0"/>
        </a:defRPr>
      </a:lvl5pPr>
      <a:lvl6pPr marL="474663" algn="l" defTabSz="642938" rtl="0" fontAlgn="base">
        <a:spcBef>
          <a:spcPct val="0"/>
        </a:spcBef>
        <a:spcAft>
          <a:spcPct val="0"/>
        </a:spcAft>
        <a:defRPr sz="5900">
          <a:solidFill>
            <a:schemeClr val="tx1"/>
          </a:solidFill>
          <a:effectLst>
            <a:outerShdw blurRad="38100" dist="38100" dir="2700000" algn="tl">
              <a:srgbClr val="000000"/>
            </a:outerShdw>
          </a:effectLst>
          <a:latin typeface="Arial Rounded MT" pitchFamily="32" charset="0"/>
        </a:defRPr>
      </a:lvl6pPr>
      <a:lvl7pPr marL="931863" algn="l" defTabSz="642938" rtl="0" fontAlgn="base">
        <a:spcBef>
          <a:spcPct val="0"/>
        </a:spcBef>
        <a:spcAft>
          <a:spcPct val="0"/>
        </a:spcAft>
        <a:defRPr sz="5900">
          <a:solidFill>
            <a:schemeClr val="tx1"/>
          </a:solidFill>
          <a:effectLst>
            <a:outerShdw blurRad="38100" dist="38100" dir="2700000" algn="tl">
              <a:srgbClr val="000000"/>
            </a:outerShdw>
          </a:effectLst>
          <a:latin typeface="Arial Rounded MT" pitchFamily="32" charset="0"/>
        </a:defRPr>
      </a:lvl7pPr>
      <a:lvl8pPr marL="1389063" algn="l" defTabSz="642938" rtl="0" fontAlgn="base">
        <a:spcBef>
          <a:spcPct val="0"/>
        </a:spcBef>
        <a:spcAft>
          <a:spcPct val="0"/>
        </a:spcAft>
        <a:defRPr sz="5900">
          <a:solidFill>
            <a:schemeClr val="tx1"/>
          </a:solidFill>
          <a:effectLst>
            <a:outerShdw blurRad="38100" dist="38100" dir="2700000" algn="tl">
              <a:srgbClr val="000000"/>
            </a:outerShdw>
          </a:effectLst>
          <a:latin typeface="Arial Rounded MT" pitchFamily="32" charset="0"/>
        </a:defRPr>
      </a:lvl8pPr>
      <a:lvl9pPr marL="1846263" algn="l" defTabSz="642938" rtl="0" fontAlgn="base">
        <a:spcBef>
          <a:spcPct val="0"/>
        </a:spcBef>
        <a:spcAft>
          <a:spcPct val="0"/>
        </a:spcAft>
        <a:defRPr sz="5900">
          <a:solidFill>
            <a:schemeClr val="tx1"/>
          </a:solidFill>
          <a:effectLst>
            <a:outerShdw blurRad="38100" dist="38100" dir="2700000" algn="tl">
              <a:srgbClr val="000000"/>
            </a:outerShdw>
          </a:effectLst>
          <a:latin typeface="Arial Rounded MT" pitchFamily="32" charset="0"/>
        </a:defRPr>
      </a:lvl9pPr>
    </p:titleStyle>
    <p:bodyStyle>
      <a:lvl1pPr marL="17463" indent="-17463" algn="l" defTabSz="642938" rtl="0" eaLnBrk="0" fontAlgn="base" hangingPunct="0">
        <a:lnSpc>
          <a:spcPct val="110000"/>
        </a:lnSpc>
        <a:spcBef>
          <a:spcPct val="0"/>
        </a:spcBef>
        <a:spcAft>
          <a:spcPct val="0"/>
        </a:spcAft>
        <a:buChar char="•"/>
        <a:defRPr sz="2500">
          <a:solidFill>
            <a:schemeClr val="tx1"/>
          </a:solidFill>
          <a:latin typeface="+mn-lt"/>
          <a:ea typeface="+mn-ea"/>
          <a:cs typeface="+mn-cs"/>
        </a:defRPr>
      </a:lvl1pPr>
      <a:lvl2pPr marL="34925" indent="422275" algn="l" defTabSz="642938" rtl="0" eaLnBrk="0" fontAlgn="base" hangingPunct="0">
        <a:lnSpc>
          <a:spcPct val="110000"/>
        </a:lnSpc>
        <a:spcBef>
          <a:spcPct val="0"/>
        </a:spcBef>
        <a:spcAft>
          <a:spcPct val="0"/>
        </a:spcAft>
        <a:buChar char="–"/>
        <a:defRPr sz="2500">
          <a:solidFill>
            <a:schemeClr val="tx1"/>
          </a:solidFill>
          <a:latin typeface="+mn-lt"/>
        </a:defRPr>
      </a:lvl2pPr>
      <a:lvl3pPr marL="53975" indent="860425" algn="l" defTabSz="642938" rtl="0" eaLnBrk="0" fontAlgn="base" hangingPunct="0">
        <a:lnSpc>
          <a:spcPct val="110000"/>
        </a:lnSpc>
        <a:spcBef>
          <a:spcPct val="0"/>
        </a:spcBef>
        <a:spcAft>
          <a:spcPct val="0"/>
        </a:spcAft>
        <a:buChar char="•"/>
        <a:defRPr sz="2500">
          <a:solidFill>
            <a:schemeClr val="tx1"/>
          </a:solidFill>
          <a:latin typeface="+mn-lt"/>
        </a:defRPr>
      </a:lvl3pPr>
      <a:lvl4pPr marL="71438" indent="1300163" algn="l" defTabSz="642938" rtl="0" eaLnBrk="0" fontAlgn="base" hangingPunct="0">
        <a:lnSpc>
          <a:spcPct val="110000"/>
        </a:lnSpc>
        <a:spcBef>
          <a:spcPct val="0"/>
        </a:spcBef>
        <a:spcAft>
          <a:spcPct val="0"/>
        </a:spcAft>
        <a:buChar char="–"/>
        <a:defRPr sz="2500">
          <a:solidFill>
            <a:schemeClr val="tx1"/>
          </a:solidFill>
          <a:latin typeface="+mn-lt"/>
        </a:defRPr>
      </a:lvl4pPr>
      <a:lvl5pPr marL="88900" indent="1739900" algn="l" defTabSz="642938" rtl="0" eaLnBrk="0" fontAlgn="base" hangingPunct="0">
        <a:lnSpc>
          <a:spcPct val="110000"/>
        </a:lnSpc>
        <a:spcBef>
          <a:spcPct val="0"/>
        </a:spcBef>
        <a:spcAft>
          <a:spcPct val="0"/>
        </a:spcAft>
        <a:buChar char="»"/>
        <a:defRPr sz="2500">
          <a:solidFill>
            <a:schemeClr val="tx1"/>
          </a:solidFill>
          <a:latin typeface="+mn-lt"/>
        </a:defRPr>
      </a:lvl5pPr>
      <a:lvl6pPr marL="546100" algn="l" defTabSz="642938" rtl="0" fontAlgn="base">
        <a:lnSpc>
          <a:spcPct val="110000"/>
        </a:lnSpc>
        <a:spcBef>
          <a:spcPct val="0"/>
        </a:spcBef>
        <a:spcAft>
          <a:spcPct val="0"/>
        </a:spcAft>
        <a:defRPr sz="2500">
          <a:solidFill>
            <a:schemeClr val="tx1"/>
          </a:solidFill>
          <a:latin typeface="+mn-lt"/>
        </a:defRPr>
      </a:lvl6pPr>
      <a:lvl7pPr marL="1003300" algn="l" defTabSz="642938" rtl="0" fontAlgn="base">
        <a:lnSpc>
          <a:spcPct val="110000"/>
        </a:lnSpc>
        <a:spcBef>
          <a:spcPct val="0"/>
        </a:spcBef>
        <a:spcAft>
          <a:spcPct val="0"/>
        </a:spcAft>
        <a:defRPr sz="2500">
          <a:solidFill>
            <a:schemeClr val="tx1"/>
          </a:solidFill>
          <a:latin typeface="+mn-lt"/>
        </a:defRPr>
      </a:lvl7pPr>
      <a:lvl8pPr marL="1460500" algn="l" defTabSz="642938" rtl="0" fontAlgn="base">
        <a:lnSpc>
          <a:spcPct val="110000"/>
        </a:lnSpc>
        <a:spcBef>
          <a:spcPct val="0"/>
        </a:spcBef>
        <a:spcAft>
          <a:spcPct val="0"/>
        </a:spcAft>
        <a:defRPr sz="2500">
          <a:solidFill>
            <a:schemeClr val="tx1"/>
          </a:solidFill>
          <a:latin typeface="+mn-lt"/>
        </a:defRPr>
      </a:lvl8pPr>
      <a:lvl9pPr marL="1917700" algn="l" defTabSz="642938" rtl="0" fontAlgn="base">
        <a:lnSpc>
          <a:spcPct val="110000"/>
        </a:lnSpc>
        <a:spcBef>
          <a:spcPct val="0"/>
        </a:spcBef>
        <a:spcAft>
          <a:spcPct val="0"/>
        </a:spcAft>
        <a:defRPr sz="2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dt" sz="half" idx="2"/>
          </p:nvPr>
        </p:nvSpPr>
        <p:spPr bwMode="auto">
          <a:xfrm>
            <a:off x="0" y="6381750"/>
            <a:ext cx="2133600" cy="476250"/>
          </a:xfrm>
          <a:prstGeom prst="rect">
            <a:avLst/>
          </a:prstGeom>
          <a:noFill/>
          <a:ln w="9525">
            <a:noFill/>
            <a:miter lim="800000"/>
            <a:headEnd/>
            <a:tailEnd/>
          </a:ln>
          <a:effectLst/>
        </p:spPr>
        <p:txBody>
          <a:bodyPr vert="horz" wrap="square" lIns="64281" tIns="32140" rIns="64281" bIns="32140" numCol="1" anchor="t" anchorCtr="0" compatLnSpc="1">
            <a:prstTxWarp prst="textNoShape">
              <a:avLst/>
            </a:prstTxWarp>
          </a:bodyPr>
          <a:lstStyle>
            <a:lvl1pPr>
              <a:lnSpc>
                <a:spcPct val="100000"/>
              </a:lnSpc>
              <a:buClrTx/>
              <a:buSzTx/>
              <a:buFontTx/>
              <a:buNone/>
              <a:defRPr sz="1000">
                <a:solidFill>
                  <a:srgbClr val="C0C0C0"/>
                </a:solidFill>
                <a:latin typeface="Arial Rounded MT" pitchFamily="32" charset="0"/>
                <a:cs typeface="Arial" pitchFamily="34" charset="0"/>
              </a:defRPr>
            </a:lvl1pPr>
          </a:lstStyle>
          <a:p>
            <a:pPr>
              <a:defRPr/>
            </a:pPr>
            <a:endParaRPr lang="en-US"/>
          </a:p>
        </p:txBody>
      </p:sp>
      <p:sp>
        <p:nvSpPr>
          <p:cNvPr id="99331" name="Rectangle 3"/>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64281" tIns="32140" rIns="64281" bIns="32140" numCol="1" anchor="t" anchorCtr="0" compatLnSpc="1">
            <a:prstTxWarp prst="textNoShape">
              <a:avLst/>
            </a:prstTxWarp>
          </a:bodyPr>
          <a:lstStyle>
            <a:lvl1pPr algn="r">
              <a:lnSpc>
                <a:spcPct val="100000"/>
              </a:lnSpc>
              <a:buClrTx/>
              <a:buSzTx/>
              <a:buFontTx/>
              <a:buNone/>
              <a:defRPr sz="1000">
                <a:solidFill>
                  <a:srgbClr val="C0C0C0"/>
                </a:solidFill>
                <a:latin typeface="Arial Rounded MT" pitchFamily="32" charset="0"/>
                <a:cs typeface="Arial" pitchFamily="34" charset="0"/>
              </a:defRPr>
            </a:lvl1pPr>
          </a:lstStyle>
          <a:p>
            <a:pPr>
              <a:defRPr/>
            </a:pPr>
            <a:fld id="{CB32B8EA-69BD-4FFE-9259-BF3B6FC6AF0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p:txStyles>
    <p:titleStyle>
      <a:lvl1pPr marL="17463" indent="-17463" algn="ctr" defTabSz="642938" rtl="0" eaLnBrk="0" fontAlgn="base" hangingPunct="0">
        <a:spcBef>
          <a:spcPct val="0"/>
        </a:spcBef>
        <a:spcAft>
          <a:spcPct val="0"/>
        </a:spcAft>
        <a:defRPr sz="5900">
          <a:solidFill>
            <a:schemeClr val="tx1"/>
          </a:solidFill>
          <a:latin typeface="+mj-lt"/>
          <a:ea typeface="+mj-ea"/>
          <a:cs typeface="+mj-cs"/>
          <a:sym typeface="Arial Rounded MT" pitchFamily="32" charset="0"/>
        </a:defRPr>
      </a:lvl1pPr>
      <a:lvl2pPr marL="17463" indent="-17463" algn="ctr" defTabSz="642938" rtl="0" eaLnBrk="0" fontAlgn="base" hangingPunct="0">
        <a:spcBef>
          <a:spcPct val="0"/>
        </a:spcBef>
        <a:spcAft>
          <a:spcPct val="0"/>
        </a:spcAft>
        <a:defRPr sz="5900">
          <a:solidFill>
            <a:schemeClr val="tx1"/>
          </a:solidFill>
          <a:latin typeface="Arial Rounded MT" pitchFamily="32" charset="0"/>
          <a:sym typeface="Arial Rounded MT" pitchFamily="32" charset="0"/>
        </a:defRPr>
      </a:lvl2pPr>
      <a:lvl3pPr marL="17463" indent="-17463" algn="ctr" defTabSz="642938" rtl="0" eaLnBrk="0" fontAlgn="base" hangingPunct="0">
        <a:spcBef>
          <a:spcPct val="0"/>
        </a:spcBef>
        <a:spcAft>
          <a:spcPct val="0"/>
        </a:spcAft>
        <a:defRPr sz="5900">
          <a:solidFill>
            <a:schemeClr val="tx1"/>
          </a:solidFill>
          <a:latin typeface="Arial Rounded MT" pitchFamily="32" charset="0"/>
          <a:sym typeface="Arial Rounded MT" pitchFamily="32" charset="0"/>
        </a:defRPr>
      </a:lvl3pPr>
      <a:lvl4pPr marL="17463" indent="-17463" algn="ctr" defTabSz="642938" rtl="0" eaLnBrk="0" fontAlgn="base" hangingPunct="0">
        <a:spcBef>
          <a:spcPct val="0"/>
        </a:spcBef>
        <a:spcAft>
          <a:spcPct val="0"/>
        </a:spcAft>
        <a:defRPr sz="5900">
          <a:solidFill>
            <a:schemeClr val="tx1"/>
          </a:solidFill>
          <a:latin typeface="Arial Rounded MT" pitchFamily="32" charset="0"/>
          <a:sym typeface="Arial Rounded MT" pitchFamily="32" charset="0"/>
        </a:defRPr>
      </a:lvl4pPr>
      <a:lvl5pPr marL="17463" indent="-17463" algn="ctr" defTabSz="642938" rtl="0" eaLnBrk="0" fontAlgn="base" hangingPunct="0">
        <a:spcBef>
          <a:spcPct val="0"/>
        </a:spcBef>
        <a:spcAft>
          <a:spcPct val="0"/>
        </a:spcAft>
        <a:defRPr sz="5900">
          <a:solidFill>
            <a:schemeClr val="tx1"/>
          </a:solidFill>
          <a:latin typeface="Arial Rounded MT" pitchFamily="32" charset="0"/>
          <a:sym typeface="Arial Rounded MT" pitchFamily="32" charset="0"/>
        </a:defRPr>
      </a:lvl5pPr>
      <a:lvl6pPr marL="474663" algn="ctr" defTabSz="642938" rtl="0" fontAlgn="base">
        <a:spcBef>
          <a:spcPct val="0"/>
        </a:spcBef>
        <a:spcAft>
          <a:spcPct val="0"/>
        </a:spcAft>
        <a:defRPr sz="5900">
          <a:solidFill>
            <a:schemeClr val="tx1"/>
          </a:solidFill>
          <a:latin typeface="Arial Rounded MT" pitchFamily="32" charset="0"/>
          <a:sym typeface="Arial Rounded MT" pitchFamily="32" charset="0"/>
        </a:defRPr>
      </a:lvl6pPr>
      <a:lvl7pPr marL="931863" algn="ctr" defTabSz="642938" rtl="0" fontAlgn="base">
        <a:spcBef>
          <a:spcPct val="0"/>
        </a:spcBef>
        <a:spcAft>
          <a:spcPct val="0"/>
        </a:spcAft>
        <a:defRPr sz="5900">
          <a:solidFill>
            <a:schemeClr val="tx1"/>
          </a:solidFill>
          <a:latin typeface="Arial Rounded MT" pitchFamily="32" charset="0"/>
          <a:sym typeface="Arial Rounded MT" pitchFamily="32" charset="0"/>
        </a:defRPr>
      </a:lvl7pPr>
      <a:lvl8pPr marL="1389063" algn="ctr" defTabSz="642938" rtl="0" fontAlgn="base">
        <a:spcBef>
          <a:spcPct val="0"/>
        </a:spcBef>
        <a:spcAft>
          <a:spcPct val="0"/>
        </a:spcAft>
        <a:defRPr sz="5900">
          <a:solidFill>
            <a:schemeClr val="tx1"/>
          </a:solidFill>
          <a:latin typeface="Arial Rounded MT" pitchFamily="32" charset="0"/>
          <a:sym typeface="Arial Rounded MT" pitchFamily="32" charset="0"/>
        </a:defRPr>
      </a:lvl8pPr>
      <a:lvl9pPr marL="1846263" algn="ctr" defTabSz="642938" rtl="0" fontAlgn="base">
        <a:spcBef>
          <a:spcPct val="0"/>
        </a:spcBef>
        <a:spcAft>
          <a:spcPct val="0"/>
        </a:spcAft>
        <a:defRPr sz="5900">
          <a:solidFill>
            <a:schemeClr val="tx1"/>
          </a:solidFill>
          <a:latin typeface="Arial Rounded MT" pitchFamily="32" charset="0"/>
          <a:sym typeface="Arial Rounded MT" pitchFamily="32" charset="0"/>
        </a:defRPr>
      </a:lvl9pPr>
    </p:titleStyle>
    <p:bodyStyle>
      <a:lvl1pPr marL="619125" indent="-395288" algn="l" defTabSz="642938" rtl="0" eaLnBrk="0" fontAlgn="base" hangingPunct="0">
        <a:spcBef>
          <a:spcPts val="1688"/>
        </a:spcBef>
        <a:spcAft>
          <a:spcPct val="0"/>
        </a:spcAft>
        <a:buClr>
          <a:srgbClr val="FFFFFF"/>
        </a:buClr>
        <a:buSzPct val="171000"/>
        <a:buFont typeface="Lucida Grande" pitchFamily="2" charset="0"/>
        <a:buChar char="•"/>
        <a:defRPr sz="3000">
          <a:solidFill>
            <a:schemeClr val="tx1"/>
          </a:solidFill>
          <a:latin typeface="+mn-lt"/>
          <a:ea typeface="+mn-ea"/>
          <a:cs typeface="+mn-cs"/>
          <a:sym typeface="Arial Rounded MT" pitchFamily="32" charset="0"/>
        </a:defRPr>
      </a:lvl1pPr>
      <a:lvl2pPr marL="930275" indent="-395288" algn="l" defTabSz="642938" rtl="0" eaLnBrk="0" fontAlgn="base" hangingPunct="0">
        <a:spcBef>
          <a:spcPts val="1688"/>
        </a:spcBef>
        <a:spcAft>
          <a:spcPct val="0"/>
        </a:spcAft>
        <a:buClr>
          <a:srgbClr val="FFFFFF"/>
        </a:buClr>
        <a:buSzPct val="171000"/>
        <a:buFont typeface="Lucida Grande" pitchFamily="2" charset="0"/>
        <a:buChar char="•"/>
        <a:defRPr sz="3000">
          <a:solidFill>
            <a:schemeClr val="tx1"/>
          </a:solidFill>
          <a:latin typeface="+mn-lt"/>
          <a:sym typeface="Arial Rounded MT" pitchFamily="32" charset="0"/>
        </a:defRPr>
      </a:lvl2pPr>
      <a:lvl3pPr marL="1243013" indent="-395288" algn="l" defTabSz="642938" rtl="0" eaLnBrk="0" fontAlgn="base" hangingPunct="0">
        <a:spcBef>
          <a:spcPts val="1688"/>
        </a:spcBef>
        <a:spcAft>
          <a:spcPct val="0"/>
        </a:spcAft>
        <a:buClr>
          <a:srgbClr val="FFFFFF"/>
        </a:buClr>
        <a:buSzPct val="171000"/>
        <a:buFont typeface="Lucida Grande" pitchFamily="2" charset="0"/>
        <a:buChar char="•"/>
        <a:defRPr sz="3000">
          <a:solidFill>
            <a:schemeClr val="tx1"/>
          </a:solidFill>
          <a:latin typeface="+mn-lt"/>
          <a:sym typeface="Arial Rounded MT" pitchFamily="32" charset="0"/>
        </a:defRPr>
      </a:lvl3pPr>
      <a:lvl4pPr marL="1555750" indent="-395288" algn="l" defTabSz="642938" rtl="0" eaLnBrk="0" fontAlgn="base" hangingPunct="0">
        <a:spcBef>
          <a:spcPts val="1688"/>
        </a:spcBef>
        <a:spcAft>
          <a:spcPct val="0"/>
        </a:spcAft>
        <a:buClr>
          <a:srgbClr val="FFFFFF"/>
        </a:buClr>
        <a:buSzPct val="171000"/>
        <a:buFont typeface="Lucida Grande" pitchFamily="2" charset="0"/>
        <a:buChar char="•"/>
        <a:defRPr sz="3000">
          <a:solidFill>
            <a:schemeClr val="tx1"/>
          </a:solidFill>
          <a:latin typeface="+mn-lt"/>
          <a:sym typeface="Arial Rounded MT" pitchFamily="32" charset="0"/>
        </a:defRPr>
      </a:lvl4pPr>
      <a:lvl5pPr marL="1868488" indent="-395288" algn="l" defTabSz="642938" rtl="0" eaLnBrk="0" fontAlgn="base" hangingPunct="0">
        <a:spcBef>
          <a:spcPts val="1688"/>
        </a:spcBef>
        <a:spcAft>
          <a:spcPct val="0"/>
        </a:spcAft>
        <a:buClr>
          <a:srgbClr val="FFFFFF"/>
        </a:buClr>
        <a:buSzPct val="171000"/>
        <a:buFont typeface="Lucida Grande" pitchFamily="2" charset="0"/>
        <a:buChar char="•"/>
        <a:defRPr sz="3000">
          <a:solidFill>
            <a:schemeClr val="tx1"/>
          </a:solidFill>
          <a:latin typeface="+mn-lt"/>
          <a:sym typeface="Arial Rounded MT" pitchFamily="32" charset="0"/>
        </a:defRPr>
      </a:lvl5pPr>
      <a:lvl6pPr marL="2325688" indent="-395288" algn="l" defTabSz="642938" rtl="0" fontAlgn="base">
        <a:spcBef>
          <a:spcPts val="1688"/>
        </a:spcBef>
        <a:spcAft>
          <a:spcPct val="0"/>
        </a:spcAft>
        <a:buClr>
          <a:srgbClr val="FFFFFF"/>
        </a:buClr>
        <a:buSzPct val="171000"/>
        <a:buFont typeface="Lucida Grande" pitchFamily="2" charset="0"/>
        <a:buChar char="•"/>
        <a:defRPr sz="3000">
          <a:solidFill>
            <a:schemeClr val="tx1"/>
          </a:solidFill>
          <a:latin typeface="+mn-lt"/>
          <a:sym typeface="Arial Rounded MT" pitchFamily="32" charset="0"/>
        </a:defRPr>
      </a:lvl6pPr>
      <a:lvl7pPr marL="2782888" indent="-395288" algn="l" defTabSz="642938" rtl="0" fontAlgn="base">
        <a:spcBef>
          <a:spcPts val="1688"/>
        </a:spcBef>
        <a:spcAft>
          <a:spcPct val="0"/>
        </a:spcAft>
        <a:buClr>
          <a:srgbClr val="FFFFFF"/>
        </a:buClr>
        <a:buSzPct val="171000"/>
        <a:buFont typeface="Lucida Grande" pitchFamily="2" charset="0"/>
        <a:buChar char="•"/>
        <a:defRPr sz="3000">
          <a:solidFill>
            <a:schemeClr val="tx1"/>
          </a:solidFill>
          <a:latin typeface="+mn-lt"/>
          <a:sym typeface="Arial Rounded MT" pitchFamily="32" charset="0"/>
        </a:defRPr>
      </a:lvl7pPr>
      <a:lvl8pPr marL="3240088" indent="-395288" algn="l" defTabSz="642938" rtl="0" fontAlgn="base">
        <a:spcBef>
          <a:spcPts val="1688"/>
        </a:spcBef>
        <a:spcAft>
          <a:spcPct val="0"/>
        </a:spcAft>
        <a:buClr>
          <a:srgbClr val="FFFFFF"/>
        </a:buClr>
        <a:buSzPct val="171000"/>
        <a:buFont typeface="Lucida Grande" pitchFamily="2" charset="0"/>
        <a:buChar char="•"/>
        <a:defRPr sz="3000">
          <a:solidFill>
            <a:schemeClr val="tx1"/>
          </a:solidFill>
          <a:latin typeface="+mn-lt"/>
          <a:sym typeface="Arial Rounded MT" pitchFamily="32" charset="0"/>
        </a:defRPr>
      </a:lvl8pPr>
      <a:lvl9pPr marL="3697288" indent="-395288" algn="l" defTabSz="642938" rtl="0" fontAlgn="base">
        <a:spcBef>
          <a:spcPts val="1688"/>
        </a:spcBef>
        <a:spcAft>
          <a:spcPct val="0"/>
        </a:spcAft>
        <a:buClr>
          <a:srgbClr val="FFFFFF"/>
        </a:buClr>
        <a:buSzPct val="171000"/>
        <a:buFont typeface="Lucida Grande" pitchFamily="2" charset="0"/>
        <a:buChar char="•"/>
        <a:defRPr sz="3000">
          <a:solidFill>
            <a:schemeClr val="tx1"/>
          </a:solidFill>
          <a:latin typeface="+mn-lt"/>
          <a:sym typeface="Arial Rounded MT" pitchFamily="32"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64281" tIns="32140" rIns="64281" bIns="3214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64281" tIns="32140" rIns="64281" bIns="3214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0356" name="Rectangle 4"/>
          <p:cNvSpPr>
            <a:spLocks noGrp="1" noChangeArrowheads="1"/>
          </p:cNvSpPr>
          <p:nvPr>
            <p:ph type="dt" sz="half" idx="2"/>
          </p:nvPr>
        </p:nvSpPr>
        <p:spPr bwMode="auto">
          <a:xfrm>
            <a:off x="0" y="6381750"/>
            <a:ext cx="2133600" cy="476250"/>
          </a:xfrm>
          <a:prstGeom prst="rect">
            <a:avLst/>
          </a:prstGeom>
          <a:noFill/>
          <a:ln w="9525">
            <a:noFill/>
            <a:miter lim="800000"/>
            <a:headEnd/>
            <a:tailEnd/>
          </a:ln>
          <a:effectLst/>
        </p:spPr>
        <p:txBody>
          <a:bodyPr vert="horz" wrap="square" lIns="64281" tIns="32140" rIns="64281" bIns="32140" numCol="1" anchor="t" anchorCtr="0" compatLnSpc="1">
            <a:prstTxWarp prst="textNoShape">
              <a:avLst/>
            </a:prstTxWarp>
          </a:bodyPr>
          <a:lstStyle>
            <a:lvl1pPr>
              <a:lnSpc>
                <a:spcPct val="100000"/>
              </a:lnSpc>
              <a:buClrTx/>
              <a:buSzTx/>
              <a:buFontTx/>
              <a:buNone/>
              <a:defRPr sz="1000">
                <a:solidFill>
                  <a:srgbClr val="969696"/>
                </a:solidFill>
                <a:latin typeface="Arial Rounded MT" pitchFamily="32" charset="0"/>
                <a:cs typeface="Arial" pitchFamily="34" charset="0"/>
              </a:defRPr>
            </a:lvl1pPr>
          </a:lstStyle>
          <a:p>
            <a:pPr>
              <a:defRPr/>
            </a:pPr>
            <a:endParaRPr lang="en-US"/>
          </a:p>
        </p:txBody>
      </p:sp>
      <p:sp>
        <p:nvSpPr>
          <p:cNvPr id="1003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64281" tIns="32140" rIns="64281" bIns="32140" numCol="1" anchor="t" anchorCtr="0" compatLnSpc="1">
            <a:prstTxWarp prst="textNoShape">
              <a:avLst/>
            </a:prstTxWarp>
          </a:bodyPr>
          <a:lstStyle>
            <a:lvl1pPr algn="ctr">
              <a:lnSpc>
                <a:spcPct val="100000"/>
              </a:lnSpc>
              <a:buClrTx/>
              <a:buSzTx/>
              <a:buFontTx/>
              <a:buNone/>
              <a:defRPr sz="1000">
                <a:solidFill>
                  <a:schemeClr val="tx1"/>
                </a:solidFill>
                <a:latin typeface="Arial Rounded MT" pitchFamily="32" charset="0"/>
                <a:cs typeface="Arial" pitchFamily="34" charset="0"/>
              </a:defRPr>
            </a:lvl1pPr>
          </a:lstStyle>
          <a:p>
            <a:pPr>
              <a:defRPr/>
            </a:pPr>
            <a:endParaRPr lang="en-US"/>
          </a:p>
        </p:txBody>
      </p:sp>
      <p:sp>
        <p:nvSpPr>
          <p:cNvPr id="100358" name="Rectangle 6"/>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64281" tIns="32140" rIns="64281" bIns="32140" numCol="1" anchor="t" anchorCtr="0" compatLnSpc="1">
            <a:prstTxWarp prst="textNoShape">
              <a:avLst/>
            </a:prstTxWarp>
          </a:bodyPr>
          <a:lstStyle>
            <a:lvl1pPr algn="r">
              <a:lnSpc>
                <a:spcPct val="100000"/>
              </a:lnSpc>
              <a:buClrTx/>
              <a:buSzTx/>
              <a:buFontTx/>
              <a:buNone/>
              <a:defRPr sz="1000">
                <a:solidFill>
                  <a:srgbClr val="969696"/>
                </a:solidFill>
                <a:latin typeface="Arial Rounded MT" pitchFamily="32" charset="0"/>
                <a:cs typeface="Arial" pitchFamily="34" charset="0"/>
              </a:defRPr>
            </a:lvl1pPr>
          </a:lstStyle>
          <a:p>
            <a:pPr>
              <a:defRPr/>
            </a:pPr>
            <a:fld id="{D88711F3-E27E-4037-8BC3-8FFD831CCCC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642938" rtl="0" eaLnBrk="0" fontAlgn="base" hangingPunct="0">
        <a:spcBef>
          <a:spcPct val="0"/>
        </a:spcBef>
        <a:spcAft>
          <a:spcPct val="0"/>
        </a:spcAft>
        <a:defRPr sz="3100">
          <a:solidFill>
            <a:schemeClr val="tx2"/>
          </a:solidFill>
          <a:latin typeface="+mj-lt"/>
          <a:ea typeface="+mj-ea"/>
          <a:cs typeface="+mj-cs"/>
        </a:defRPr>
      </a:lvl1pPr>
      <a:lvl2pPr algn="ctr" defTabSz="642938" rtl="0" eaLnBrk="0" fontAlgn="base" hangingPunct="0">
        <a:spcBef>
          <a:spcPct val="0"/>
        </a:spcBef>
        <a:spcAft>
          <a:spcPct val="0"/>
        </a:spcAft>
        <a:defRPr sz="3100">
          <a:solidFill>
            <a:schemeClr val="tx2"/>
          </a:solidFill>
          <a:latin typeface="Arial" charset="0"/>
        </a:defRPr>
      </a:lvl2pPr>
      <a:lvl3pPr algn="ctr" defTabSz="642938" rtl="0" eaLnBrk="0" fontAlgn="base" hangingPunct="0">
        <a:spcBef>
          <a:spcPct val="0"/>
        </a:spcBef>
        <a:spcAft>
          <a:spcPct val="0"/>
        </a:spcAft>
        <a:defRPr sz="3100">
          <a:solidFill>
            <a:schemeClr val="tx2"/>
          </a:solidFill>
          <a:latin typeface="Arial" charset="0"/>
        </a:defRPr>
      </a:lvl3pPr>
      <a:lvl4pPr algn="ctr" defTabSz="642938" rtl="0" eaLnBrk="0" fontAlgn="base" hangingPunct="0">
        <a:spcBef>
          <a:spcPct val="0"/>
        </a:spcBef>
        <a:spcAft>
          <a:spcPct val="0"/>
        </a:spcAft>
        <a:defRPr sz="3100">
          <a:solidFill>
            <a:schemeClr val="tx2"/>
          </a:solidFill>
          <a:latin typeface="Arial" charset="0"/>
        </a:defRPr>
      </a:lvl4pPr>
      <a:lvl5pPr algn="ctr" defTabSz="642938" rtl="0" eaLnBrk="0" fontAlgn="base" hangingPunct="0">
        <a:spcBef>
          <a:spcPct val="0"/>
        </a:spcBef>
        <a:spcAft>
          <a:spcPct val="0"/>
        </a:spcAft>
        <a:defRPr sz="3100">
          <a:solidFill>
            <a:schemeClr val="tx2"/>
          </a:solidFill>
          <a:latin typeface="Arial" charset="0"/>
        </a:defRPr>
      </a:lvl5pPr>
      <a:lvl6pPr marL="457200" algn="ctr" defTabSz="642938" rtl="0" fontAlgn="base">
        <a:spcBef>
          <a:spcPct val="0"/>
        </a:spcBef>
        <a:spcAft>
          <a:spcPct val="0"/>
        </a:spcAft>
        <a:defRPr sz="3100">
          <a:solidFill>
            <a:schemeClr val="tx2"/>
          </a:solidFill>
          <a:latin typeface="Arial" charset="0"/>
        </a:defRPr>
      </a:lvl6pPr>
      <a:lvl7pPr marL="914400" algn="ctr" defTabSz="642938" rtl="0" fontAlgn="base">
        <a:spcBef>
          <a:spcPct val="0"/>
        </a:spcBef>
        <a:spcAft>
          <a:spcPct val="0"/>
        </a:spcAft>
        <a:defRPr sz="3100">
          <a:solidFill>
            <a:schemeClr val="tx2"/>
          </a:solidFill>
          <a:latin typeface="Arial" charset="0"/>
        </a:defRPr>
      </a:lvl7pPr>
      <a:lvl8pPr marL="1371600" algn="ctr" defTabSz="642938" rtl="0" fontAlgn="base">
        <a:spcBef>
          <a:spcPct val="0"/>
        </a:spcBef>
        <a:spcAft>
          <a:spcPct val="0"/>
        </a:spcAft>
        <a:defRPr sz="3100">
          <a:solidFill>
            <a:schemeClr val="tx2"/>
          </a:solidFill>
          <a:latin typeface="Arial" charset="0"/>
        </a:defRPr>
      </a:lvl8pPr>
      <a:lvl9pPr marL="1828800" algn="ctr" defTabSz="642938" rtl="0" fontAlgn="base">
        <a:spcBef>
          <a:spcPct val="0"/>
        </a:spcBef>
        <a:spcAft>
          <a:spcPct val="0"/>
        </a:spcAft>
        <a:defRPr sz="3100">
          <a:solidFill>
            <a:schemeClr val="tx2"/>
          </a:solidFill>
          <a:latin typeface="Arial" charset="0"/>
        </a:defRPr>
      </a:lvl9pPr>
    </p:titleStyle>
    <p:bodyStyle>
      <a:lvl1pPr marL="241300" indent="-241300" algn="l" defTabSz="642938" rtl="0" eaLnBrk="0" fontAlgn="base" hangingPunct="0">
        <a:spcBef>
          <a:spcPct val="20000"/>
        </a:spcBef>
        <a:spcAft>
          <a:spcPct val="0"/>
        </a:spcAft>
        <a:buChar char="•"/>
        <a:defRPr sz="2200">
          <a:solidFill>
            <a:schemeClr val="tx1"/>
          </a:solidFill>
          <a:latin typeface="+mn-lt"/>
          <a:ea typeface="+mn-ea"/>
          <a:cs typeface="+mn-cs"/>
        </a:defRPr>
      </a:lvl1pPr>
      <a:lvl2pPr marL="522288" indent="-201613" algn="l" defTabSz="642938" rtl="0" eaLnBrk="0" fontAlgn="base" hangingPunct="0">
        <a:spcBef>
          <a:spcPct val="20000"/>
        </a:spcBef>
        <a:spcAft>
          <a:spcPct val="0"/>
        </a:spcAft>
        <a:buChar char="–"/>
        <a:defRPr sz="2000">
          <a:solidFill>
            <a:schemeClr val="tx1"/>
          </a:solidFill>
          <a:latin typeface="+mn-lt"/>
        </a:defRPr>
      </a:lvl2pPr>
      <a:lvl3pPr marL="803275" indent="-160338" algn="l" defTabSz="642938" rtl="0" eaLnBrk="0" fontAlgn="base" hangingPunct="0">
        <a:spcBef>
          <a:spcPct val="20000"/>
        </a:spcBef>
        <a:spcAft>
          <a:spcPct val="0"/>
        </a:spcAft>
        <a:buChar char="•"/>
        <a:defRPr sz="1700">
          <a:solidFill>
            <a:schemeClr val="tx1"/>
          </a:solidFill>
          <a:latin typeface="+mn-lt"/>
        </a:defRPr>
      </a:lvl3pPr>
      <a:lvl4pPr marL="1125538" indent="-161925" algn="l" defTabSz="642938" rtl="0" eaLnBrk="0" fontAlgn="base" hangingPunct="0">
        <a:spcBef>
          <a:spcPct val="20000"/>
        </a:spcBef>
        <a:spcAft>
          <a:spcPct val="0"/>
        </a:spcAft>
        <a:buChar char="–"/>
        <a:defRPr sz="1400">
          <a:solidFill>
            <a:schemeClr val="tx1"/>
          </a:solidFill>
          <a:latin typeface="+mn-lt"/>
        </a:defRPr>
      </a:lvl4pPr>
      <a:lvl5pPr marL="1446213" indent="-160338" algn="l" defTabSz="642938" rtl="0" eaLnBrk="0" fontAlgn="base" hangingPunct="0">
        <a:spcBef>
          <a:spcPct val="20000"/>
        </a:spcBef>
        <a:spcAft>
          <a:spcPct val="0"/>
        </a:spcAft>
        <a:buChar char="»"/>
        <a:defRPr sz="1400">
          <a:solidFill>
            <a:schemeClr val="tx1"/>
          </a:solidFill>
          <a:latin typeface="+mn-lt"/>
        </a:defRPr>
      </a:lvl5pPr>
      <a:lvl6pPr marL="1903413" indent="-160338" algn="l" defTabSz="642938" rtl="0" fontAlgn="base">
        <a:spcBef>
          <a:spcPct val="20000"/>
        </a:spcBef>
        <a:spcAft>
          <a:spcPct val="0"/>
        </a:spcAft>
        <a:buChar char="»"/>
        <a:defRPr sz="1400">
          <a:solidFill>
            <a:schemeClr val="tx1"/>
          </a:solidFill>
          <a:latin typeface="+mn-lt"/>
        </a:defRPr>
      </a:lvl6pPr>
      <a:lvl7pPr marL="2360613" indent="-160338" algn="l" defTabSz="642938" rtl="0" fontAlgn="base">
        <a:spcBef>
          <a:spcPct val="20000"/>
        </a:spcBef>
        <a:spcAft>
          <a:spcPct val="0"/>
        </a:spcAft>
        <a:buChar char="»"/>
        <a:defRPr sz="1400">
          <a:solidFill>
            <a:schemeClr val="tx1"/>
          </a:solidFill>
          <a:latin typeface="+mn-lt"/>
        </a:defRPr>
      </a:lvl7pPr>
      <a:lvl8pPr marL="2817813" indent="-160338" algn="l" defTabSz="642938" rtl="0" fontAlgn="base">
        <a:spcBef>
          <a:spcPct val="20000"/>
        </a:spcBef>
        <a:spcAft>
          <a:spcPct val="0"/>
        </a:spcAft>
        <a:buChar char="»"/>
        <a:defRPr sz="1400">
          <a:solidFill>
            <a:schemeClr val="tx1"/>
          </a:solidFill>
          <a:latin typeface="+mn-lt"/>
        </a:defRPr>
      </a:lvl8pPr>
      <a:lvl9pPr marL="3275013" indent="-160338" algn="l" defTabSz="642938"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685800" y="1709738"/>
            <a:ext cx="8458200" cy="1890712"/>
          </a:xfrm>
        </p:spPr>
        <p:txBody>
          <a:bodyPr lIns="96480" rIns="115560"/>
          <a:lstStyle/>
          <a:p>
            <a:pPr indent="0" eaLnBrk="1" hangingPunct="1">
              <a:tabLst>
                <a:tab pos="15875" algn="l"/>
                <a:tab pos="639763"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z="7200" dirty="0" err="1" smtClean="0"/>
              <a:t>Etika</a:t>
            </a:r>
            <a:r>
              <a:rPr lang="en-GB" sz="5200" dirty="0" smtClean="0"/>
              <a:t> </a:t>
            </a:r>
            <a:br>
              <a:rPr lang="en-GB" sz="5200" dirty="0" smtClean="0"/>
            </a:br>
            <a:r>
              <a:rPr lang="en-GB" sz="5200" dirty="0" err="1" smtClean="0"/>
              <a:t>Profesi</a:t>
            </a:r>
            <a:r>
              <a:rPr lang="en-GB" sz="5200" dirty="0" smtClean="0"/>
              <a:t> </a:t>
            </a:r>
            <a:r>
              <a:rPr lang="en-GB" sz="5200" dirty="0" err="1" smtClean="0"/>
              <a:t>Teknologi</a:t>
            </a:r>
            <a:r>
              <a:rPr lang="en-GB" sz="5200" dirty="0" smtClean="0"/>
              <a:t> </a:t>
            </a:r>
            <a:r>
              <a:rPr lang="en-GB" sz="5200" dirty="0" err="1" smtClean="0"/>
              <a:t>Informasi</a:t>
            </a:r>
            <a:endParaRPr lang="en-GB" sz="5200" dirty="0" smtClean="0"/>
          </a:p>
        </p:txBody>
      </p:sp>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id you know?2"/>
          <p:cNvPicPr>
            <a:picLocks noChangeAspect="1" noChangeArrowheads="1"/>
          </p:cNvPicPr>
          <p:nvPr/>
        </p:nvPicPr>
        <p:blipFill>
          <a:blip r:embed="rId3"/>
          <a:srcRect/>
          <a:stretch>
            <a:fillRect/>
          </a:stretch>
        </p:blipFill>
        <p:spPr bwMode="auto">
          <a:xfrm>
            <a:off x="-19050" y="-14288"/>
            <a:ext cx="9182100" cy="6886576"/>
          </a:xfrm>
          <a:prstGeom prst="rect">
            <a:avLst/>
          </a:prstGeom>
          <a:noFill/>
          <a:ln w="9525">
            <a:noFill/>
            <a:miter lim="800000"/>
            <a:headEnd/>
            <a:tailEnd/>
          </a:ln>
        </p:spPr>
      </p:pic>
      <p:sp>
        <p:nvSpPr>
          <p:cNvPr id="13315" name="Rectangle 3"/>
          <p:cNvSpPr>
            <a:spLocks noChangeArrowheads="1"/>
          </p:cNvSpPr>
          <p:nvPr/>
        </p:nvSpPr>
        <p:spPr bwMode="auto">
          <a:xfrm>
            <a:off x="250825" y="5157788"/>
            <a:ext cx="8640763" cy="15113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3316" name="WordArt 4"/>
          <p:cNvSpPr>
            <a:spLocks noChangeArrowheads="1" noChangeShapeType="1" noTextEdit="1"/>
          </p:cNvSpPr>
          <p:nvPr/>
        </p:nvSpPr>
        <p:spPr bwMode="auto">
          <a:xfrm>
            <a:off x="395288" y="5245100"/>
            <a:ext cx="8280400" cy="1352550"/>
          </a:xfrm>
          <a:prstGeom prst="rect">
            <a:avLst/>
          </a:prstGeom>
        </p:spPr>
        <p:txBody>
          <a:bodyPr wrap="none" fromWordArt="1">
            <a:prstTxWarp prst="textPlain">
              <a:avLst>
                <a:gd name="adj" fmla="val 50000"/>
              </a:avLst>
            </a:prstTxWarp>
          </a:bodyPr>
          <a:lstStyle/>
          <a:p>
            <a:pPr algn="ctr"/>
            <a:r>
              <a:rPr lang="fi-FI" sz="4400" b="1" kern="10">
                <a:ln w="9525">
                  <a:noFill/>
                  <a:round/>
                  <a:headEnd/>
                  <a:tailEnd/>
                </a:ln>
                <a:solidFill>
                  <a:srgbClr val="FF6600"/>
                </a:solidFill>
                <a:latin typeface="Souvenir Lt BT"/>
              </a:rPr>
              <a:t>47 juta laptop terjual tahun lalu</a:t>
            </a:r>
            <a:endParaRPr lang="en-US" sz="4400" b="1" kern="10">
              <a:ln w="9525">
                <a:noFill/>
                <a:round/>
                <a:headEnd/>
                <a:tailEnd/>
              </a:ln>
              <a:solidFill>
                <a:srgbClr val="FF6600"/>
              </a:solidFill>
              <a:latin typeface="Souvenir Lt BT"/>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id you know?2"/>
          <p:cNvPicPr>
            <a:picLocks noChangeAspect="1" noChangeArrowheads="1"/>
          </p:cNvPicPr>
          <p:nvPr/>
        </p:nvPicPr>
        <p:blipFill>
          <a:blip r:embed="rId3"/>
          <a:srcRect/>
          <a:stretch>
            <a:fillRect/>
          </a:stretch>
        </p:blipFill>
        <p:spPr bwMode="auto">
          <a:xfrm>
            <a:off x="-19050" y="-14288"/>
            <a:ext cx="9182100" cy="6886576"/>
          </a:xfrm>
          <a:prstGeom prst="rect">
            <a:avLst/>
          </a:prstGeom>
          <a:noFill/>
          <a:ln w="9525">
            <a:noFill/>
            <a:miter lim="800000"/>
            <a:headEnd/>
            <a:tailEnd/>
          </a:ln>
        </p:spPr>
      </p:pic>
      <p:sp>
        <p:nvSpPr>
          <p:cNvPr id="14339" name="Rectangle 3"/>
          <p:cNvSpPr>
            <a:spLocks noChangeArrowheads="1"/>
          </p:cNvSpPr>
          <p:nvPr/>
        </p:nvSpPr>
        <p:spPr bwMode="auto">
          <a:xfrm>
            <a:off x="0" y="476250"/>
            <a:ext cx="9144000" cy="2016125"/>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4340" name="WordArt 4"/>
          <p:cNvSpPr>
            <a:spLocks noChangeArrowheads="1" noChangeShapeType="1" noTextEdit="1"/>
          </p:cNvSpPr>
          <p:nvPr/>
        </p:nvSpPr>
        <p:spPr bwMode="auto">
          <a:xfrm>
            <a:off x="395288" y="547688"/>
            <a:ext cx="8207375" cy="43180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808080"/>
                </a:solidFill>
                <a:latin typeface="Arial Unicode MS"/>
                <a:ea typeface="Arial Unicode MS"/>
                <a:cs typeface="Arial Unicode MS"/>
              </a:rPr>
              <a:t>project laptop $100 diperkirakan terkirim</a:t>
            </a:r>
          </a:p>
        </p:txBody>
      </p:sp>
      <p:sp>
        <p:nvSpPr>
          <p:cNvPr id="14341" name="WordArt 5"/>
          <p:cNvSpPr>
            <a:spLocks noChangeArrowheads="1" noChangeShapeType="1" noTextEdit="1"/>
          </p:cNvSpPr>
          <p:nvPr/>
        </p:nvSpPr>
        <p:spPr bwMode="auto">
          <a:xfrm>
            <a:off x="323850" y="1050925"/>
            <a:ext cx="8207375" cy="649288"/>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chemeClr val="accent2"/>
                </a:solidFill>
                <a:latin typeface="Arial Unicode MS"/>
                <a:ea typeface="Arial Unicode MS"/>
                <a:cs typeface="Arial Unicode MS"/>
              </a:rPr>
              <a:t>antara 50 sd 100 juta laptop setahun</a:t>
            </a:r>
          </a:p>
        </p:txBody>
      </p:sp>
      <p:sp>
        <p:nvSpPr>
          <p:cNvPr id="14342" name="WordArt 6"/>
          <p:cNvSpPr>
            <a:spLocks noChangeArrowheads="1" noChangeShapeType="1" noTextEdit="1"/>
          </p:cNvSpPr>
          <p:nvPr/>
        </p:nvSpPr>
        <p:spPr bwMode="auto">
          <a:xfrm>
            <a:off x="395288" y="1771650"/>
            <a:ext cx="8207375" cy="43180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808080"/>
                </a:solidFill>
                <a:latin typeface="Arial Unicode MS"/>
                <a:ea typeface="Arial Unicode MS"/>
                <a:cs typeface="Arial Unicode MS"/>
              </a:rPr>
              <a:t>untuk anak-anak negara terbelakang</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827088" y="333375"/>
            <a:ext cx="7358062" cy="1390650"/>
          </a:xfrm>
        </p:spPr>
        <p:txBody>
          <a:bodyPr lIns="0" rIns="0" anchor="ctr"/>
          <a:lstStyle/>
          <a:p>
            <a:pPr indent="0" eaLnBrk="1" hangingPunct="1">
              <a:tabLst>
                <a:tab pos="15875" algn="l"/>
                <a:tab pos="639763"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mtClean="0"/>
              <a:t>Era Informasi</a:t>
            </a:r>
          </a:p>
        </p:txBody>
      </p:sp>
      <p:grpSp>
        <p:nvGrpSpPr>
          <p:cNvPr id="15363" name="Group 18"/>
          <p:cNvGrpSpPr>
            <a:grpSpLocks/>
          </p:cNvGrpSpPr>
          <p:nvPr/>
        </p:nvGrpSpPr>
        <p:grpSpPr bwMode="auto">
          <a:xfrm>
            <a:off x="0" y="2276475"/>
            <a:ext cx="2527300" cy="4321175"/>
            <a:chOff x="204" y="1389"/>
            <a:chExt cx="1592" cy="2722"/>
          </a:xfrm>
        </p:grpSpPr>
        <p:pic>
          <p:nvPicPr>
            <p:cNvPr id="15374" name="Picture 6" descr="340x"/>
            <p:cNvPicPr>
              <a:picLocks noChangeAspect="1" noChangeArrowheads="1"/>
            </p:cNvPicPr>
            <p:nvPr/>
          </p:nvPicPr>
          <p:blipFill>
            <a:blip r:embed="rId3"/>
            <a:srcRect/>
            <a:stretch>
              <a:fillRect/>
            </a:stretch>
          </p:blipFill>
          <p:spPr bwMode="auto">
            <a:xfrm>
              <a:off x="295" y="1842"/>
              <a:ext cx="1454" cy="2249"/>
            </a:xfrm>
            <a:prstGeom prst="rect">
              <a:avLst/>
            </a:prstGeom>
            <a:noFill/>
            <a:ln w="9525">
              <a:noFill/>
              <a:miter lim="800000"/>
              <a:headEnd/>
              <a:tailEnd/>
            </a:ln>
          </p:spPr>
        </p:pic>
        <p:sp>
          <p:nvSpPr>
            <p:cNvPr id="6157" name="Rectangle 13"/>
            <p:cNvSpPr>
              <a:spLocks noChangeArrowheads="1"/>
            </p:cNvSpPr>
            <p:nvPr/>
          </p:nvSpPr>
          <p:spPr bwMode="auto">
            <a:xfrm>
              <a:off x="204" y="1389"/>
              <a:ext cx="1587" cy="2722"/>
            </a:xfrm>
            <a:prstGeom prst="rect">
              <a:avLst/>
            </a:prstGeom>
            <a:gradFill rotWithShape="1">
              <a:gsLst>
                <a:gs pos="0">
                  <a:schemeClr val="bg1">
                    <a:alpha val="70000"/>
                  </a:schemeClr>
                </a:gs>
                <a:gs pos="100000">
                  <a:schemeClr val="bg1">
                    <a:gamma/>
                    <a:tint val="40392"/>
                    <a:invGamma/>
                    <a:alpha val="36000"/>
                  </a:schemeClr>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5376" name="Text Box 7"/>
            <p:cNvSpPr txBox="1">
              <a:spLocks noChangeArrowheads="1"/>
            </p:cNvSpPr>
            <p:nvPr/>
          </p:nvSpPr>
          <p:spPr bwMode="auto">
            <a:xfrm>
              <a:off x="249" y="1434"/>
              <a:ext cx="1547" cy="272"/>
            </a:xfrm>
            <a:prstGeom prst="rect">
              <a:avLst/>
            </a:prstGeom>
            <a:noFill/>
            <a:ln w="9525">
              <a:noFill/>
              <a:miter lim="800000"/>
              <a:headEnd/>
              <a:tailEnd/>
            </a:ln>
          </p:spPr>
          <p:txBody>
            <a:bodyPr wrap="none">
              <a:spAutoFit/>
            </a:bodyPr>
            <a:lstStyle/>
            <a:p>
              <a:r>
                <a:rPr lang="en-US" sz="2400">
                  <a:solidFill>
                    <a:schemeClr val="tx1"/>
                  </a:solidFill>
                </a:rPr>
                <a:t>Jutaan komputer</a:t>
              </a:r>
            </a:p>
          </p:txBody>
        </p:sp>
      </p:grpSp>
      <p:grpSp>
        <p:nvGrpSpPr>
          <p:cNvPr id="15364" name="Group 16"/>
          <p:cNvGrpSpPr>
            <a:grpSpLocks/>
          </p:cNvGrpSpPr>
          <p:nvPr/>
        </p:nvGrpSpPr>
        <p:grpSpPr bwMode="auto">
          <a:xfrm>
            <a:off x="3132138" y="3573463"/>
            <a:ext cx="2266950" cy="2043112"/>
            <a:chOff x="3742" y="935"/>
            <a:chExt cx="1769" cy="1668"/>
          </a:xfrm>
        </p:grpSpPr>
        <p:pic>
          <p:nvPicPr>
            <p:cNvPr id="15371" name="Picture 5" descr="binary640"/>
            <p:cNvPicPr>
              <a:picLocks noChangeAspect="1" noChangeArrowheads="1"/>
            </p:cNvPicPr>
            <p:nvPr/>
          </p:nvPicPr>
          <p:blipFill>
            <a:blip r:embed="rId4"/>
            <a:srcRect/>
            <a:stretch>
              <a:fillRect/>
            </a:stretch>
          </p:blipFill>
          <p:spPr bwMode="auto">
            <a:xfrm>
              <a:off x="3833" y="1026"/>
              <a:ext cx="1628" cy="1221"/>
            </a:xfrm>
            <a:prstGeom prst="rect">
              <a:avLst/>
            </a:prstGeom>
            <a:noFill/>
            <a:ln w="9525">
              <a:noFill/>
              <a:miter lim="800000"/>
              <a:headEnd/>
              <a:tailEnd/>
            </a:ln>
          </p:spPr>
        </p:pic>
        <p:sp>
          <p:nvSpPr>
            <p:cNvPr id="6158" name="Rectangle 14"/>
            <p:cNvSpPr>
              <a:spLocks noChangeArrowheads="1"/>
            </p:cNvSpPr>
            <p:nvPr/>
          </p:nvSpPr>
          <p:spPr bwMode="auto">
            <a:xfrm>
              <a:off x="3742" y="935"/>
              <a:ext cx="1769" cy="1588"/>
            </a:xfrm>
            <a:prstGeom prst="rect">
              <a:avLst/>
            </a:prstGeom>
            <a:gradFill rotWithShape="1">
              <a:gsLst>
                <a:gs pos="0">
                  <a:schemeClr val="bg1">
                    <a:alpha val="70000"/>
                  </a:schemeClr>
                </a:gs>
                <a:gs pos="100000">
                  <a:schemeClr val="bg1">
                    <a:gamma/>
                    <a:tint val="40392"/>
                    <a:invGamma/>
                    <a:alpha val="36000"/>
                  </a:schemeClr>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5373" name="Text Box 8"/>
            <p:cNvSpPr txBox="1">
              <a:spLocks noChangeArrowheads="1"/>
            </p:cNvSpPr>
            <p:nvPr/>
          </p:nvSpPr>
          <p:spPr bwMode="auto">
            <a:xfrm>
              <a:off x="4378" y="2251"/>
              <a:ext cx="646" cy="352"/>
            </a:xfrm>
            <a:prstGeom prst="rect">
              <a:avLst/>
            </a:prstGeom>
            <a:noFill/>
            <a:ln w="9525">
              <a:noFill/>
              <a:miter lim="800000"/>
              <a:headEnd/>
              <a:tailEnd/>
            </a:ln>
          </p:spPr>
          <p:txBody>
            <a:bodyPr wrap="none">
              <a:spAutoFit/>
            </a:bodyPr>
            <a:lstStyle/>
            <a:p>
              <a:r>
                <a:rPr lang="en-US" sz="2400">
                  <a:solidFill>
                    <a:schemeClr val="tx1"/>
                  </a:solidFill>
                </a:rPr>
                <a:t>Data</a:t>
              </a:r>
            </a:p>
          </p:txBody>
        </p:sp>
      </p:grpSp>
      <p:grpSp>
        <p:nvGrpSpPr>
          <p:cNvPr id="15365" name="Group 17"/>
          <p:cNvGrpSpPr>
            <a:grpSpLocks/>
          </p:cNvGrpSpPr>
          <p:nvPr/>
        </p:nvGrpSpPr>
        <p:grpSpPr bwMode="auto">
          <a:xfrm>
            <a:off x="6156325" y="3284538"/>
            <a:ext cx="2808288" cy="2592387"/>
            <a:chOff x="2109" y="2160"/>
            <a:chExt cx="2132" cy="1996"/>
          </a:xfrm>
        </p:grpSpPr>
        <p:pic>
          <p:nvPicPr>
            <p:cNvPr id="15368" name="Picture 11"/>
            <p:cNvPicPr>
              <a:picLocks noChangeAspect="1" noChangeArrowheads="1"/>
            </p:cNvPicPr>
            <p:nvPr/>
          </p:nvPicPr>
          <p:blipFill>
            <a:blip r:embed="rId5"/>
            <a:srcRect/>
            <a:stretch>
              <a:fillRect/>
            </a:stretch>
          </p:blipFill>
          <p:spPr bwMode="auto">
            <a:xfrm>
              <a:off x="2154" y="2523"/>
              <a:ext cx="2018" cy="1515"/>
            </a:xfrm>
            <a:prstGeom prst="rect">
              <a:avLst/>
            </a:prstGeom>
            <a:noFill/>
            <a:ln w="9525">
              <a:noFill/>
              <a:miter lim="800000"/>
              <a:headEnd/>
              <a:tailEnd/>
            </a:ln>
          </p:spPr>
        </p:pic>
        <p:sp>
          <p:nvSpPr>
            <p:cNvPr id="6156" name="Rectangle 12"/>
            <p:cNvSpPr>
              <a:spLocks noChangeArrowheads="1"/>
            </p:cNvSpPr>
            <p:nvPr/>
          </p:nvSpPr>
          <p:spPr bwMode="auto">
            <a:xfrm>
              <a:off x="2109" y="2160"/>
              <a:ext cx="2132" cy="1996"/>
            </a:xfrm>
            <a:prstGeom prst="rect">
              <a:avLst/>
            </a:prstGeom>
            <a:gradFill rotWithShape="1">
              <a:gsLst>
                <a:gs pos="0">
                  <a:schemeClr val="bg1">
                    <a:alpha val="70000"/>
                  </a:schemeClr>
                </a:gs>
                <a:gs pos="100000">
                  <a:schemeClr val="bg1">
                    <a:gamma/>
                    <a:tint val="40392"/>
                    <a:invGamma/>
                    <a:alpha val="36000"/>
                  </a:schemeClr>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5370" name="Text Box 15"/>
            <p:cNvSpPr txBox="1">
              <a:spLocks noChangeArrowheads="1"/>
            </p:cNvSpPr>
            <p:nvPr/>
          </p:nvSpPr>
          <p:spPr bwMode="auto">
            <a:xfrm>
              <a:off x="2700" y="2205"/>
              <a:ext cx="1105" cy="333"/>
            </a:xfrm>
            <a:prstGeom prst="rect">
              <a:avLst/>
            </a:prstGeom>
            <a:noFill/>
            <a:ln w="9525">
              <a:noFill/>
              <a:miter lim="800000"/>
              <a:headEnd/>
              <a:tailEnd/>
            </a:ln>
          </p:spPr>
          <p:txBody>
            <a:bodyPr wrap="none">
              <a:spAutoFit/>
            </a:bodyPr>
            <a:lstStyle/>
            <a:p>
              <a:r>
                <a:rPr lang="en-US" sz="2400">
                  <a:solidFill>
                    <a:schemeClr val="tx1"/>
                  </a:solidFill>
                </a:rPr>
                <a:t>Networks</a:t>
              </a:r>
            </a:p>
          </p:txBody>
        </p:sp>
      </p:grpSp>
      <p:sp>
        <p:nvSpPr>
          <p:cNvPr id="15366" name="Text Box 19"/>
          <p:cNvSpPr txBox="1">
            <a:spLocks noChangeArrowheads="1"/>
          </p:cNvSpPr>
          <p:nvPr/>
        </p:nvSpPr>
        <p:spPr bwMode="auto">
          <a:xfrm>
            <a:off x="2555875" y="4076700"/>
            <a:ext cx="584200" cy="857250"/>
          </a:xfrm>
          <a:prstGeom prst="rect">
            <a:avLst/>
          </a:prstGeom>
          <a:noFill/>
          <a:ln w="9525">
            <a:noFill/>
            <a:miter lim="800000"/>
            <a:headEnd/>
            <a:tailEnd/>
          </a:ln>
        </p:spPr>
        <p:txBody>
          <a:bodyPr wrap="none">
            <a:spAutoFit/>
          </a:bodyPr>
          <a:lstStyle/>
          <a:p>
            <a:r>
              <a:rPr lang="en-US" sz="5400">
                <a:solidFill>
                  <a:schemeClr val="tx1"/>
                </a:solidFill>
              </a:rPr>
              <a:t>+</a:t>
            </a:r>
          </a:p>
        </p:txBody>
      </p:sp>
      <p:sp>
        <p:nvSpPr>
          <p:cNvPr id="15367" name="Text Box 20"/>
          <p:cNvSpPr txBox="1">
            <a:spLocks noChangeArrowheads="1"/>
          </p:cNvSpPr>
          <p:nvPr/>
        </p:nvSpPr>
        <p:spPr bwMode="auto">
          <a:xfrm>
            <a:off x="5500688" y="4084638"/>
            <a:ext cx="584200" cy="857250"/>
          </a:xfrm>
          <a:prstGeom prst="rect">
            <a:avLst/>
          </a:prstGeom>
          <a:noFill/>
          <a:ln w="9525">
            <a:noFill/>
            <a:miter lim="800000"/>
            <a:headEnd/>
            <a:tailEnd/>
          </a:ln>
        </p:spPr>
        <p:txBody>
          <a:bodyPr wrap="none">
            <a:spAutoFit/>
          </a:bodyPr>
          <a:lstStyle/>
          <a:p>
            <a:r>
              <a:rPr lang="en-US" sz="5400">
                <a:solidFill>
                  <a:schemeClr val="tx1"/>
                </a:solidFill>
              </a:rPr>
              <a:t>+</a:t>
            </a:r>
          </a:p>
        </p:txBody>
      </p:sp>
    </p:spTree>
  </p:cSld>
  <p:clrMapOvr>
    <a:masterClrMapping/>
  </p:clrMapOvr>
  <p:transition/>
  <p:timing>
    <p:tnLst>
      <p:par>
        <p:cTn id="1" dur="indefinite"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382588" y="404813"/>
            <a:ext cx="7358062" cy="1709737"/>
          </a:xfrm>
        </p:spPr>
        <p:txBody>
          <a:bodyPr lIns="0" rIns="0" anchor="ctr"/>
          <a:lstStyle/>
          <a:p>
            <a:pPr indent="0" eaLnBrk="1" hangingPunct="1">
              <a:tabLst>
                <a:tab pos="15875" algn="l"/>
                <a:tab pos="639763"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mtClean="0"/>
              <a:t>Komputer = </a:t>
            </a:r>
            <a:br>
              <a:rPr lang="en-GB" smtClean="0"/>
            </a:br>
            <a:r>
              <a:rPr lang="en-GB" smtClean="0"/>
              <a:t>universal tool</a:t>
            </a:r>
          </a:p>
        </p:txBody>
      </p:sp>
      <p:sp>
        <p:nvSpPr>
          <p:cNvPr id="7170" name="Rectangle 2"/>
          <p:cNvSpPr>
            <a:spLocks noGrp="1" noChangeArrowheads="1"/>
          </p:cNvSpPr>
          <p:nvPr>
            <p:ph type="subTitle" idx="4294967295"/>
          </p:nvPr>
        </p:nvSpPr>
        <p:spPr>
          <a:xfrm>
            <a:off x="382588" y="2565400"/>
            <a:ext cx="7358062" cy="3678238"/>
          </a:xfrm>
        </p:spPr>
        <p:txBody>
          <a:bodyPr lIns="0" rIns="0" anchor="ctr"/>
          <a:lstStyle/>
          <a:p>
            <a:pPr indent="0" eaLnBrk="1" hangingPunct="1">
              <a:buFontTx/>
              <a:buNone/>
              <a:tabLst>
                <a:tab pos="15875" algn="l"/>
                <a:tab pos="639763"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mtClean="0"/>
              <a:t>Komputer mengerjakan hampir apa saja</a:t>
            </a:r>
          </a:p>
          <a:p>
            <a:pPr indent="0" eaLnBrk="1" hangingPunct="1">
              <a:buFontTx/>
              <a:buNone/>
              <a:tabLst>
                <a:tab pos="15875" algn="l"/>
                <a:tab pos="639763"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endParaRPr lang="en-GB" smtClean="0"/>
          </a:p>
          <a:p>
            <a:pPr indent="0" eaLnBrk="1" hangingPunct="1">
              <a:buFontTx/>
              <a:buNone/>
              <a:tabLst>
                <a:tab pos="15875" algn="l"/>
                <a:tab pos="639763"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mtClean="0"/>
              <a:t>Komputer tidak perlu tidur</a:t>
            </a:r>
          </a:p>
          <a:p>
            <a:pPr indent="0" eaLnBrk="1" hangingPunct="1">
              <a:buFontTx/>
              <a:buNone/>
              <a:tabLst>
                <a:tab pos="15875" algn="l"/>
                <a:tab pos="639763"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mtClean="0"/>
              <a:t>Komputer tidak lelah</a:t>
            </a:r>
          </a:p>
          <a:p>
            <a:pPr indent="0" eaLnBrk="1" hangingPunct="1">
              <a:buFontTx/>
              <a:buNone/>
              <a:tabLst>
                <a:tab pos="15875" algn="l"/>
                <a:tab pos="639763"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mtClean="0"/>
              <a:t>Komputer tidak pulang rumah karena sakit, atau</a:t>
            </a:r>
          </a:p>
          <a:p>
            <a:pPr indent="0" eaLnBrk="1" hangingPunct="1">
              <a:buFontTx/>
              <a:buNone/>
              <a:tabLst>
                <a:tab pos="15875" algn="l"/>
                <a:tab pos="639763"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mtClean="0"/>
              <a:t>Ambil cuti untuk refreshing / rekreasi</a:t>
            </a:r>
          </a:p>
          <a:p>
            <a:pPr indent="0" eaLnBrk="1" hangingPunct="1">
              <a:buFontTx/>
              <a:buNone/>
              <a:tabLst>
                <a:tab pos="15875" algn="l"/>
                <a:tab pos="639763"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endParaRPr lang="en-GB" smtClean="0"/>
          </a:p>
          <a:p>
            <a:pPr indent="0" eaLnBrk="1" hangingPunct="1">
              <a:buFontTx/>
              <a:buNone/>
              <a:tabLst>
                <a:tab pos="15875" algn="l"/>
                <a:tab pos="639763"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mtClean="0"/>
              <a:t>Seringkali lebih efisien daripada manusia</a:t>
            </a:r>
          </a:p>
        </p:txBody>
      </p:sp>
      <p:pic>
        <p:nvPicPr>
          <p:cNvPr id="16388" name="Picture 4"/>
          <p:cNvPicPr>
            <a:picLocks noChangeAspect="1" noChangeArrowheads="1"/>
          </p:cNvPicPr>
          <p:nvPr/>
        </p:nvPicPr>
        <p:blipFill>
          <a:blip r:embed="rId3"/>
          <a:srcRect/>
          <a:stretch>
            <a:fillRect/>
          </a:stretch>
        </p:blipFill>
        <p:spPr bwMode="auto">
          <a:xfrm>
            <a:off x="7308850" y="4868863"/>
            <a:ext cx="1649413" cy="1776412"/>
          </a:xfrm>
          <a:prstGeom prst="rect">
            <a:avLst/>
          </a:prstGeom>
          <a:noFill/>
          <a:ln w="9525">
            <a:noFill/>
            <a:miter lim="800000"/>
            <a:headEnd/>
            <a:tailEnd/>
          </a:ln>
        </p:spPr>
      </p:pic>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382588" y="404813"/>
            <a:ext cx="7358062" cy="1709737"/>
          </a:xfrm>
        </p:spPr>
        <p:txBody>
          <a:bodyPr lIns="0" rIns="0" anchor="ctr"/>
          <a:lstStyle/>
          <a:p>
            <a:pPr marL="15875" indent="0" eaLnBrk="1" hangingPunct="1">
              <a:tabLst>
                <a:tab pos="15875" algn="l"/>
                <a:tab pos="639763"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mtClean="0">
                <a:cs typeface="Arial" charset="0"/>
              </a:rPr>
              <a:t>Komputer vs Manusia </a:t>
            </a:r>
          </a:p>
        </p:txBody>
      </p:sp>
      <p:sp>
        <p:nvSpPr>
          <p:cNvPr id="149507" name="Rectangle 3"/>
          <p:cNvSpPr>
            <a:spLocks noGrp="1" noChangeArrowheads="1"/>
          </p:cNvSpPr>
          <p:nvPr>
            <p:ph type="subTitle" idx="4294967295"/>
          </p:nvPr>
        </p:nvSpPr>
        <p:spPr>
          <a:xfrm>
            <a:off x="382588" y="1916113"/>
            <a:ext cx="7358062" cy="4978400"/>
          </a:xfrm>
        </p:spPr>
        <p:txBody>
          <a:bodyPr lIns="0" rIns="0" anchor="ctr"/>
          <a:lstStyle/>
          <a:p>
            <a:pPr marL="15875" indent="0" eaLnBrk="1" hangingPunct="1">
              <a:buFontTx/>
              <a:buNone/>
              <a:tabLst>
                <a:tab pos="15875" algn="l"/>
                <a:tab pos="639763"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mtClean="0"/>
              <a:t>Karenanya, dengan alasan ekonomis, kecenderungan untuk mengganti manusia dengan komputer sangat tinggi</a:t>
            </a:r>
          </a:p>
          <a:p>
            <a:pPr marL="15875" indent="0" eaLnBrk="1" hangingPunct="1">
              <a:buFontTx/>
              <a:buNone/>
              <a:tabLst>
                <a:tab pos="15875" algn="l"/>
                <a:tab pos="639763"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endParaRPr lang="en-GB" smtClean="0"/>
          </a:p>
          <a:p>
            <a:pPr marL="15875" indent="0" eaLnBrk="1" hangingPunct="1">
              <a:buFontTx/>
              <a:buNone/>
              <a:tabLst>
                <a:tab pos="15875" algn="l"/>
                <a:tab pos="639763"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mtClean="0"/>
              <a:t>Teller bank, operator telepon, jasa pengetikan, graphic artist, satpam, buruh perakitan</a:t>
            </a:r>
          </a:p>
          <a:p>
            <a:pPr marL="15875" indent="0" eaLnBrk="1" hangingPunct="1">
              <a:buFontTx/>
              <a:buNone/>
              <a:tabLst>
                <a:tab pos="15875" algn="l"/>
                <a:tab pos="639763"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endParaRPr lang="en-GB" smtClean="0"/>
          </a:p>
        </p:txBody>
      </p:sp>
      <p:pic>
        <p:nvPicPr>
          <p:cNvPr id="17412" name="Picture 4"/>
          <p:cNvPicPr>
            <a:picLocks noChangeAspect="1" noChangeArrowheads="1"/>
          </p:cNvPicPr>
          <p:nvPr/>
        </p:nvPicPr>
        <p:blipFill>
          <a:blip r:embed="rId3"/>
          <a:srcRect/>
          <a:stretch>
            <a:fillRect/>
          </a:stretch>
        </p:blipFill>
        <p:spPr bwMode="auto">
          <a:xfrm>
            <a:off x="7308850" y="4868863"/>
            <a:ext cx="1649413" cy="1776412"/>
          </a:xfrm>
          <a:prstGeom prst="rect">
            <a:avLst/>
          </a:prstGeom>
          <a:noFill/>
          <a:ln w="9525">
            <a:noFill/>
            <a:miter lim="800000"/>
            <a:headEnd/>
            <a:tailEnd/>
          </a:ln>
        </p:spPr>
      </p:pic>
    </p:spTree>
  </p:cSld>
  <p:clrMapOvr>
    <a:masterClrMapping/>
  </p:clrMapOvr>
  <p:transition/>
  <p:timing>
    <p:tnLst>
      <p:par>
        <p:cTn id="1" dur="indefinite"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9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382588" y="404813"/>
            <a:ext cx="7358062" cy="1709737"/>
          </a:xfrm>
        </p:spPr>
        <p:txBody>
          <a:bodyPr lIns="0" rIns="0" anchor="ctr"/>
          <a:lstStyle/>
          <a:p>
            <a:pPr indent="0" eaLnBrk="1" hangingPunct="1">
              <a:tabLst>
                <a:tab pos="15875" algn="l"/>
                <a:tab pos="639763"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mtClean="0"/>
              <a:t>Komputer vs Manusia </a:t>
            </a:r>
          </a:p>
        </p:txBody>
      </p:sp>
      <p:sp>
        <p:nvSpPr>
          <p:cNvPr id="8194" name="Rectangle 2"/>
          <p:cNvSpPr>
            <a:spLocks noGrp="1" noChangeArrowheads="1"/>
          </p:cNvSpPr>
          <p:nvPr>
            <p:ph type="subTitle" idx="4294967295"/>
          </p:nvPr>
        </p:nvSpPr>
        <p:spPr>
          <a:xfrm>
            <a:off x="382588" y="1916113"/>
            <a:ext cx="7358062" cy="4978400"/>
          </a:xfrm>
        </p:spPr>
        <p:txBody>
          <a:bodyPr lIns="0" rIns="0" anchor="ctr"/>
          <a:lstStyle/>
          <a:p>
            <a:pPr indent="0" eaLnBrk="1" hangingPunct="1">
              <a:buFontTx/>
              <a:buNone/>
              <a:tabLst>
                <a:tab pos="15875" algn="l"/>
                <a:tab pos="639763"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mtClean="0"/>
              <a:t>Bahkan profesional seperti dokter, pengacara, guru, akuntan, psikolog menemukan bahwa komputer dapat melakukan beberapa tugas mereka lebih efektif.</a:t>
            </a:r>
          </a:p>
        </p:txBody>
      </p:sp>
      <p:pic>
        <p:nvPicPr>
          <p:cNvPr id="18436" name="Picture 4"/>
          <p:cNvPicPr>
            <a:picLocks noChangeAspect="1" noChangeArrowheads="1"/>
          </p:cNvPicPr>
          <p:nvPr/>
        </p:nvPicPr>
        <p:blipFill>
          <a:blip r:embed="rId3"/>
          <a:srcRect/>
          <a:stretch>
            <a:fillRect/>
          </a:stretch>
        </p:blipFill>
        <p:spPr bwMode="auto">
          <a:xfrm>
            <a:off x="7308850" y="4868863"/>
            <a:ext cx="1649413" cy="1776412"/>
          </a:xfrm>
          <a:prstGeom prst="rect">
            <a:avLst/>
          </a:prstGeom>
          <a:noFill/>
          <a:ln w="9525">
            <a:noFill/>
            <a:miter lim="800000"/>
            <a:headEnd/>
            <a:tailEnd/>
          </a:ln>
        </p:spPr>
      </p:pic>
    </p:spTree>
  </p:cSld>
  <p:clrMapOvr>
    <a:masterClrMapping/>
  </p:clrMapOvr>
  <p:transition/>
  <p:timing>
    <p:tnLst>
      <p:par>
        <p:cTn id="1" dur="indefinite"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lIns="0" rIns="0" anchor="ctr"/>
          <a:lstStyle/>
          <a:p>
            <a:pPr marL="15875" indent="0" eaLnBrk="1" hangingPunct="1">
              <a:tabLst>
                <a:tab pos="15875" algn="l"/>
                <a:tab pos="639763"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mtClean="0">
                <a:cs typeface="Arial" charset="0"/>
              </a:rPr>
              <a:t>Komputer “membantu” Manusia </a:t>
            </a:r>
          </a:p>
        </p:txBody>
      </p:sp>
      <p:sp>
        <p:nvSpPr>
          <p:cNvPr id="153604" name="Rectangle 4"/>
          <p:cNvSpPr>
            <a:spLocks noGrp="1" noChangeArrowheads="1"/>
          </p:cNvSpPr>
          <p:nvPr>
            <p:ph type="body" idx="1"/>
          </p:nvPr>
        </p:nvSpPr>
        <p:spPr>
          <a:xfrm>
            <a:off x="250825" y="3284538"/>
            <a:ext cx="8642350" cy="2376487"/>
          </a:xfrm>
        </p:spPr>
        <p:txBody>
          <a:bodyPr/>
          <a:lstStyle/>
          <a:p>
            <a:pPr indent="0" eaLnBrk="1" hangingPunct="1">
              <a:buFontTx/>
              <a:buNone/>
              <a:defRPr/>
            </a:pPr>
            <a:r>
              <a:rPr lang="en-US" smtClean="0"/>
              <a:t>Pilot </a:t>
            </a:r>
            <a:r>
              <a:rPr lang="en-US" smtClean="0">
                <a:solidFill>
                  <a:schemeClr val="accent1"/>
                </a:solidFill>
              </a:rPr>
              <a:t>“dilengkapi dengan”</a:t>
            </a:r>
            <a:r>
              <a:rPr lang="en-US" smtClean="0"/>
              <a:t> auto-pilot</a:t>
            </a:r>
          </a:p>
          <a:p>
            <a:pPr indent="0" eaLnBrk="1" hangingPunct="1">
              <a:buFontTx/>
              <a:buNone/>
              <a:defRPr/>
            </a:pPr>
            <a:endParaRPr lang="en-US" smtClean="0"/>
          </a:p>
          <a:p>
            <a:pPr indent="0" eaLnBrk="1" hangingPunct="1">
              <a:buFontTx/>
              <a:buNone/>
              <a:defRPr/>
            </a:pPr>
            <a:r>
              <a:rPr lang="en-US" smtClean="0"/>
              <a:t>Warung </a:t>
            </a:r>
            <a:r>
              <a:rPr lang="en-US" smtClean="0">
                <a:solidFill>
                  <a:schemeClr val="accent1"/>
                </a:solidFill>
              </a:rPr>
              <a:t>“dilengkapi dengan”</a:t>
            </a:r>
            <a:r>
              <a:rPr lang="en-US" smtClean="0"/>
              <a:t> mesin pembuat minuman</a:t>
            </a:r>
          </a:p>
          <a:p>
            <a:pPr indent="0" eaLnBrk="1" hangingPunct="1">
              <a:buFontTx/>
              <a:buNone/>
              <a:defRPr/>
            </a:pPr>
            <a:endParaRPr lang="en-US" smtClean="0"/>
          </a:p>
          <a:p>
            <a:pPr indent="0" eaLnBrk="1" hangingPunct="1">
              <a:buFontTx/>
              <a:buNone/>
              <a:defRPr/>
            </a:pPr>
            <a:r>
              <a:rPr lang="en-US" smtClean="0"/>
              <a:t>Mereka menjadi sekedar pengamat pasif &amp; penekan tombol</a:t>
            </a:r>
          </a:p>
        </p:txBody>
      </p:sp>
      <p:grpSp>
        <p:nvGrpSpPr>
          <p:cNvPr id="19460" name="Group 7"/>
          <p:cNvGrpSpPr>
            <a:grpSpLocks/>
          </p:cNvGrpSpPr>
          <p:nvPr/>
        </p:nvGrpSpPr>
        <p:grpSpPr bwMode="auto">
          <a:xfrm>
            <a:off x="3708400" y="5445125"/>
            <a:ext cx="1439863" cy="1412875"/>
            <a:chOff x="2245" y="3430"/>
            <a:chExt cx="907" cy="890"/>
          </a:xfrm>
        </p:grpSpPr>
        <p:pic>
          <p:nvPicPr>
            <p:cNvPr id="19461" name="Picture 5"/>
            <p:cNvPicPr>
              <a:picLocks noChangeAspect="1" noChangeArrowheads="1"/>
            </p:cNvPicPr>
            <p:nvPr/>
          </p:nvPicPr>
          <p:blipFill>
            <a:blip r:embed="rId3"/>
            <a:srcRect/>
            <a:stretch>
              <a:fillRect/>
            </a:stretch>
          </p:blipFill>
          <p:spPr bwMode="auto">
            <a:xfrm>
              <a:off x="2336" y="3521"/>
              <a:ext cx="738" cy="672"/>
            </a:xfrm>
            <a:prstGeom prst="rect">
              <a:avLst/>
            </a:prstGeom>
            <a:noFill/>
            <a:ln w="9525">
              <a:noFill/>
              <a:miter lim="800000"/>
              <a:headEnd/>
              <a:tailEnd/>
            </a:ln>
          </p:spPr>
        </p:pic>
        <p:sp>
          <p:nvSpPr>
            <p:cNvPr id="19462" name="Rectangle 6"/>
            <p:cNvSpPr>
              <a:spLocks noChangeArrowheads="1"/>
            </p:cNvSpPr>
            <p:nvPr/>
          </p:nvSpPr>
          <p:spPr bwMode="auto">
            <a:xfrm>
              <a:off x="2245" y="3430"/>
              <a:ext cx="907" cy="890"/>
            </a:xfrm>
            <a:prstGeom prst="rect">
              <a:avLst/>
            </a:prstGeom>
            <a:gradFill rotWithShape="1">
              <a:gsLst>
                <a:gs pos="0">
                  <a:srgbClr val="C0C0C0">
                    <a:alpha val="32001"/>
                  </a:srgbClr>
                </a:gs>
                <a:gs pos="100000">
                  <a:srgbClr val="DEDEDE">
                    <a:alpha val="0"/>
                  </a:srgbClr>
                </a:gs>
              </a:gsLst>
              <a:lin ang="5400000" scaled="1"/>
            </a:gradFill>
            <a:ln w="9525">
              <a:noFill/>
              <a:miter lim="800000"/>
              <a:headEnd/>
              <a:tailEnd/>
            </a:ln>
          </p:spPr>
          <p:txBody>
            <a:bodyPr wrap="none" anchor="ctr"/>
            <a:lstStyle/>
            <a:p>
              <a:endParaRPr lang="en-US"/>
            </a:p>
          </p:txBody>
        </p:sp>
      </p:grpSp>
    </p:spTree>
  </p:cSld>
  <p:clrMapOvr>
    <a:masterClrMapping/>
  </p:clrMapOvr>
  <p:transition/>
  <p:timing>
    <p:tnLst>
      <p:par>
        <p:cTn id="1" dur="indefinite"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indent="0" eaLnBrk="1" hangingPunct="1">
              <a:defRPr/>
            </a:pPr>
            <a:r>
              <a:rPr lang="en-US" smtClean="0"/>
              <a:t>Profesi TIK</a:t>
            </a:r>
          </a:p>
        </p:txBody>
      </p:sp>
      <p:sp>
        <p:nvSpPr>
          <p:cNvPr id="20483" name="Text Box 5"/>
          <p:cNvSpPr txBox="1">
            <a:spLocks noChangeArrowheads="1"/>
          </p:cNvSpPr>
          <p:nvPr/>
        </p:nvSpPr>
        <p:spPr bwMode="auto">
          <a:xfrm>
            <a:off x="684213" y="5013325"/>
            <a:ext cx="2693987" cy="431800"/>
          </a:xfrm>
          <a:prstGeom prst="rect">
            <a:avLst/>
          </a:prstGeom>
          <a:noFill/>
          <a:ln w="9525">
            <a:noFill/>
            <a:miter lim="800000"/>
            <a:headEnd/>
            <a:tailEnd/>
          </a:ln>
        </p:spPr>
        <p:txBody>
          <a:bodyPr wrap="none">
            <a:spAutoFit/>
          </a:bodyPr>
          <a:lstStyle/>
          <a:p>
            <a:r>
              <a:rPr lang="en-US" sz="2400">
                <a:solidFill>
                  <a:srgbClr val="C0C0C0"/>
                </a:solidFill>
              </a:rPr>
              <a:t>Software Engineer</a:t>
            </a:r>
          </a:p>
        </p:txBody>
      </p:sp>
      <p:sp>
        <p:nvSpPr>
          <p:cNvPr id="20484" name="Text Box 6"/>
          <p:cNvSpPr txBox="1">
            <a:spLocks noChangeArrowheads="1"/>
          </p:cNvSpPr>
          <p:nvPr/>
        </p:nvSpPr>
        <p:spPr bwMode="auto">
          <a:xfrm>
            <a:off x="2124075" y="5516563"/>
            <a:ext cx="2814638" cy="431800"/>
          </a:xfrm>
          <a:prstGeom prst="rect">
            <a:avLst/>
          </a:prstGeom>
          <a:noFill/>
          <a:ln w="9525">
            <a:noFill/>
            <a:miter lim="800000"/>
            <a:headEnd/>
            <a:tailEnd/>
          </a:ln>
        </p:spPr>
        <p:txBody>
          <a:bodyPr wrap="none">
            <a:spAutoFit/>
          </a:bodyPr>
          <a:lstStyle/>
          <a:p>
            <a:r>
              <a:rPr lang="en-US" sz="2400">
                <a:solidFill>
                  <a:srgbClr val="C0C0C0"/>
                </a:solidFill>
              </a:rPr>
              <a:t>Hardware Engineer</a:t>
            </a:r>
          </a:p>
        </p:txBody>
      </p:sp>
      <p:sp>
        <p:nvSpPr>
          <p:cNvPr id="20485" name="Text Box 7"/>
          <p:cNvSpPr txBox="1">
            <a:spLocks noChangeArrowheads="1"/>
          </p:cNvSpPr>
          <p:nvPr/>
        </p:nvSpPr>
        <p:spPr bwMode="auto">
          <a:xfrm>
            <a:off x="5435600" y="2636838"/>
            <a:ext cx="2284413" cy="431800"/>
          </a:xfrm>
          <a:prstGeom prst="rect">
            <a:avLst/>
          </a:prstGeom>
          <a:noFill/>
          <a:ln w="9525">
            <a:noFill/>
            <a:miter lim="800000"/>
            <a:headEnd/>
            <a:tailEnd/>
          </a:ln>
        </p:spPr>
        <p:txBody>
          <a:bodyPr wrap="none">
            <a:spAutoFit/>
          </a:bodyPr>
          <a:lstStyle/>
          <a:p>
            <a:r>
              <a:rPr lang="en-US" sz="2400">
                <a:solidFill>
                  <a:srgbClr val="C0C0C0"/>
                </a:solidFill>
              </a:rPr>
              <a:t>System Analyst</a:t>
            </a:r>
          </a:p>
        </p:txBody>
      </p:sp>
      <p:sp>
        <p:nvSpPr>
          <p:cNvPr id="20486" name="Text Box 8"/>
          <p:cNvSpPr txBox="1">
            <a:spLocks noChangeArrowheads="1"/>
          </p:cNvSpPr>
          <p:nvPr/>
        </p:nvSpPr>
        <p:spPr bwMode="auto">
          <a:xfrm>
            <a:off x="4067175" y="1412875"/>
            <a:ext cx="2693988" cy="431800"/>
          </a:xfrm>
          <a:prstGeom prst="rect">
            <a:avLst/>
          </a:prstGeom>
          <a:noFill/>
          <a:ln w="9525">
            <a:noFill/>
            <a:miter lim="800000"/>
            <a:headEnd/>
            <a:tailEnd/>
          </a:ln>
        </p:spPr>
        <p:txBody>
          <a:bodyPr wrap="none">
            <a:spAutoFit/>
          </a:bodyPr>
          <a:lstStyle/>
          <a:p>
            <a:r>
              <a:rPr lang="en-US" sz="2400">
                <a:solidFill>
                  <a:srgbClr val="C0C0C0"/>
                </a:solidFill>
              </a:rPr>
              <a:t>Software Engineer</a:t>
            </a:r>
          </a:p>
        </p:txBody>
      </p:sp>
      <p:sp>
        <p:nvSpPr>
          <p:cNvPr id="20487" name="Text Box 9"/>
          <p:cNvSpPr txBox="1">
            <a:spLocks noChangeArrowheads="1"/>
          </p:cNvSpPr>
          <p:nvPr/>
        </p:nvSpPr>
        <p:spPr bwMode="auto">
          <a:xfrm>
            <a:off x="4500563" y="4149725"/>
            <a:ext cx="1743075" cy="431800"/>
          </a:xfrm>
          <a:prstGeom prst="rect">
            <a:avLst/>
          </a:prstGeom>
          <a:noFill/>
          <a:ln w="9525">
            <a:noFill/>
            <a:miter lim="800000"/>
            <a:headEnd/>
            <a:tailEnd/>
          </a:ln>
        </p:spPr>
        <p:txBody>
          <a:bodyPr wrap="none">
            <a:spAutoFit/>
          </a:bodyPr>
          <a:lstStyle/>
          <a:p>
            <a:r>
              <a:rPr lang="en-US" sz="2400">
                <a:solidFill>
                  <a:srgbClr val="C0C0C0"/>
                </a:solidFill>
              </a:rPr>
              <a:t>Webmaster</a:t>
            </a:r>
          </a:p>
        </p:txBody>
      </p:sp>
      <p:sp>
        <p:nvSpPr>
          <p:cNvPr id="20488" name="Text Box 10"/>
          <p:cNvSpPr txBox="1">
            <a:spLocks noChangeArrowheads="1"/>
          </p:cNvSpPr>
          <p:nvPr/>
        </p:nvSpPr>
        <p:spPr bwMode="auto">
          <a:xfrm>
            <a:off x="2627313" y="549275"/>
            <a:ext cx="2963862" cy="431800"/>
          </a:xfrm>
          <a:prstGeom prst="rect">
            <a:avLst/>
          </a:prstGeom>
          <a:noFill/>
          <a:ln w="9525">
            <a:noFill/>
            <a:miter lim="800000"/>
            <a:headEnd/>
            <a:tailEnd/>
          </a:ln>
        </p:spPr>
        <p:txBody>
          <a:bodyPr wrap="none">
            <a:spAutoFit/>
          </a:bodyPr>
          <a:lstStyle/>
          <a:p>
            <a:r>
              <a:rPr lang="en-US" sz="2400">
                <a:solidFill>
                  <a:srgbClr val="C0C0C0"/>
                </a:solidFill>
              </a:rPr>
              <a:t>Server Administrator</a:t>
            </a:r>
          </a:p>
        </p:txBody>
      </p:sp>
      <p:sp>
        <p:nvSpPr>
          <p:cNvPr id="20489" name="Text Box 11"/>
          <p:cNvSpPr txBox="1">
            <a:spLocks noChangeArrowheads="1"/>
          </p:cNvSpPr>
          <p:nvPr/>
        </p:nvSpPr>
        <p:spPr bwMode="auto">
          <a:xfrm>
            <a:off x="4356100" y="4868863"/>
            <a:ext cx="3252788" cy="431800"/>
          </a:xfrm>
          <a:prstGeom prst="rect">
            <a:avLst/>
          </a:prstGeom>
          <a:noFill/>
          <a:ln w="9525">
            <a:noFill/>
            <a:miter lim="800000"/>
            <a:headEnd/>
            <a:tailEnd/>
          </a:ln>
        </p:spPr>
        <p:txBody>
          <a:bodyPr wrap="none">
            <a:spAutoFit/>
          </a:bodyPr>
          <a:lstStyle/>
          <a:p>
            <a:r>
              <a:rPr lang="en-US" sz="2400">
                <a:solidFill>
                  <a:srgbClr val="C0C0C0"/>
                </a:solidFill>
              </a:rPr>
              <a:t>Web Content Manager</a:t>
            </a:r>
          </a:p>
        </p:txBody>
      </p:sp>
      <p:sp>
        <p:nvSpPr>
          <p:cNvPr id="20490" name="Text Box 12"/>
          <p:cNvSpPr txBox="1">
            <a:spLocks noChangeArrowheads="1"/>
          </p:cNvSpPr>
          <p:nvPr/>
        </p:nvSpPr>
        <p:spPr bwMode="auto">
          <a:xfrm>
            <a:off x="5364163" y="3213100"/>
            <a:ext cx="1216025" cy="431800"/>
          </a:xfrm>
          <a:prstGeom prst="rect">
            <a:avLst/>
          </a:prstGeom>
          <a:noFill/>
          <a:ln w="9525">
            <a:noFill/>
            <a:miter lim="800000"/>
            <a:headEnd/>
            <a:tailEnd/>
          </a:ln>
        </p:spPr>
        <p:txBody>
          <a:bodyPr wrap="none">
            <a:spAutoFit/>
          </a:bodyPr>
          <a:lstStyle/>
          <a:p>
            <a:r>
              <a:rPr lang="en-US" sz="2400">
                <a:solidFill>
                  <a:srgbClr val="C0C0C0"/>
                </a:solidFill>
              </a:rPr>
              <a:t>Guru TI</a:t>
            </a:r>
          </a:p>
        </p:txBody>
      </p:sp>
      <p:sp>
        <p:nvSpPr>
          <p:cNvPr id="20491" name="Text Box 13"/>
          <p:cNvSpPr txBox="1">
            <a:spLocks noChangeArrowheads="1"/>
          </p:cNvSpPr>
          <p:nvPr/>
        </p:nvSpPr>
        <p:spPr bwMode="auto">
          <a:xfrm>
            <a:off x="250825" y="4508500"/>
            <a:ext cx="1808163" cy="431800"/>
          </a:xfrm>
          <a:prstGeom prst="rect">
            <a:avLst/>
          </a:prstGeom>
          <a:noFill/>
          <a:ln w="9525">
            <a:noFill/>
            <a:miter lim="800000"/>
            <a:headEnd/>
            <a:tailEnd/>
          </a:ln>
        </p:spPr>
        <p:txBody>
          <a:bodyPr wrap="none">
            <a:spAutoFit/>
          </a:bodyPr>
          <a:lstStyle/>
          <a:p>
            <a:r>
              <a:rPr lang="en-US" sz="2400">
                <a:solidFill>
                  <a:srgbClr val="C0C0C0"/>
                </a:solidFill>
              </a:rPr>
              <a:t>Instruktur TI</a:t>
            </a:r>
          </a:p>
        </p:txBody>
      </p:sp>
      <p:sp>
        <p:nvSpPr>
          <p:cNvPr id="20492" name="Text Box 14"/>
          <p:cNvSpPr txBox="1">
            <a:spLocks noChangeArrowheads="1"/>
          </p:cNvSpPr>
          <p:nvPr/>
        </p:nvSpPr>
        <p:spPr bwMode="auto">
          <a:xfrm>
            <a:off x="1835150" y="981075"/>
            <a:ext cx="2354263" cy="431800"/>
          </a:xfrm>
          <a:prstGeom prst="rect">
            <a:avLst/>
          </a:prstGeom>
          <a:noFill/>
          <a:ln w="9525">
            <a:noFill/>
            <a:miter lim="800000"/>
            <a:headEnd/>
            <a:tailEnd/>
          </a:ln>
        </p:spPr>
        <p:txBody>
          <a:bodyPr wrap="none">
            <a:spAutoFit/>
          </a:bodyPr>
          <a:lstStyle/>
          <a:p>
            <a:r>
              <a:rPr lang="en-US" sz="2400">
                <a:solidFill>
                  <a:srgbClr val="C0C0C0"/>
                </a:solidFill>
              </a:rPr>
              <a:t>Sales Komputer</a:t>
            </a:r>
          </a:p>
        </p:txBody>
      </p:sp>
      <p:sp>
        <p:nvSpPr>
          <p:cNvPr id="20493" name="Text Box 15"/>
          <p:cNvSpPr txBox="1">
            <a:spLocks noChangeArrowheads="1"/>
          </p:cNvSpPr>
          <p:nvPr/>
        </p:nvSpPr>
        <p:spPr bwMode="auto">
          <a:xfrm>
            <a:off x="539750" y="1412875"/>
            <a:ext cx="1879600" cy="431800"/>
          </a:xfrm>
          <a:prstGeom prst="rect">
            <a:avLst/>
          </a:prstGeom>
          <a:noFill/>
          <a:ln w="9525">
            <a:noFill/>
            <a:miter lim="800000"/>
            <a:headEnd/>
            <a:tailEnd/>
          </a:ln>
        </p:spPr>
        <p:txBody>
          <a:bodyPr wrap="none">
            <a:spAutoFit/>
          </a:bodyPr>
          <a:lstStyle/>
          <a:p>
            <a:r>
              <a:rPr lang="en-US" sz="2400">
                <a:solidFill>
                  <a:srgbClr val="C0C0C0"/>
                </a:solidFill>
              </a:rPr>
              <a:t>Programmer</a:t>
            </a:r>
          </a:p>
        </p:txBody>
      </p:sp>
      <p:sp>
        <p:nvSpPr>
          <p:cNvPr id="20494" name="Text Box 16"/>
          <p:cNvSpPr txBox="1">
            <a:spLocks noChangeArrowheads="1"/>
          </p:cNvSpPr>
          <p:nvPr/>
        </p:nvSpPr>
        <p:spPr bwMode="auto">
          <a:xfrm>
            <a:off x="5003800" y="3644900"/>
            <a:ext cx="3371850" cy="431800"/>
          </a:xfrm>
          <a:prstGeom prst="rect">
            <a:avLst/>
          </a:prstGeom>
          <a:noFill/>
          <a:ln w="9525">
            <a:noFill/>
            <a:miter lim="800000"/>
            <a:headEnd/>
            <a:tailEnd/>
          </a:ln>
        </p:spPr>
        <p:txBody>
          <a:bodyPr wrap="none">
            <a:spAutoFit/>
          </a:bodyPr>
          <a:lstStyle/>
          <a:p>
            <a:r>
              <a:rPr lang="en-US" sz="2400">
                <a:solidFill>
                  <a:srgbClr val="C0C0C0"/>
                </a:solidFill>
              </a:rPr>
              <a:t>Database Administrator</a:t>
            </a:r>
          </a:p>
        </p:txBody>
      </p:sp>
      <p:sp>
        <p:nvSpPr>
          <p:cNvPr id="20495" name="Text Box 17"/>
          <p:cNvSpPr txBox="1">
            <a:spLocks noChangeArrowheads="1"/>
          </p:cNvSpPr>
          <p:nvPr/>
        </p:nvSpPr>
        <p:spPr bwMode="auto">
          <a:xfrm>
            <a:off x="5003800" y="1916113"/>
            <a:ext cx="2827338" cy="431800"/>
          </a:xfrm>
          <a:prstGeom prst="rect">
            <a:avLst/>
          </a:prstGeom>
          <a:noFill/>
          <a:ln w="9525">
            <a:noFill/>
            <a:miter lim="800000"/>
            <a:headEnd/>
            <a:tailEnd/>
          </a:ln>
        </p:spPr>
        <p:txBody>
          <a:bodyPr wrap="none">
            <a:spAutoFit/>
          </a:bodyPr>
          <a:lstStyle/>
          <a:p>
            <a:r>
              <a:rPr lang="en-US" sz="2400">
                <a:solidFill>
                  <a:srgbClr val="C0C0C0"/>
                </a:solidFill>
              </a:rPr>
              <a:t>Operator Entri Data</a:t>
            </a:r>
          </a:p>
        </p:txBody>
      </p:sp>
      <p:sp>
        <p:nvSpPr>
          <p:cNvPr id="20496" name="Text Box 19"/>
          <p:cNvSpPr txBox="1">
            <a:spLocks noChangeArrowheads="1"/>
          </p:cNvSpPr>
          <p:nvPr/>
        </p:nvSpPr>
        <p:spPr bwMode="auto">
          <a:xfrm>
            <a:off x="0" y="3716338"/>
            <a:ext cx="2032000" cy="431800"/>
          </a:xfrm>
          <a:prstGeom prst="rect">
            <a:avLst/>
          </a:prstGeom>
          <a:noFill/>
          <a:ln w="9525">
            <a:noFill/>
            <a:miter lim="800000"/>
            <a:headEnd/>
            <a:tailEnd/>
          </a:ln>
        </p:spPr>
        <p:txBody>
          <a:bodyPr wrap="none">
            <a:spAutoFit/>
          </a:bodyPr>
          <a:lstStyle/>
          <a:p>
            <a:r>
              <a:rPr lang="en-US" sz="2400">
                <a:solidFill>
                  <a:srgbClr val="C0C0C0"/>
                </a:solidFill>
              </a:rPr>
              <a:t>GUI Desainer</a:t>
            </a:r>
          </a:p>
        </p:txBody>
      </p:sp>
      <p:sp>
        <p:nvSpPr>
          <p:cNvPr id="20497" name="Text Box 20"/>
          <p:cNvSpPr txBox="1">
            <a:spLocks noChangeArrowheads="1"/>
          </p:cNvSpPr>
          <p:nvPr/>
        </p:nvSpPr>
        <p:spPr bwMode="auto">
          <a:xfrm>
            <a:off x="4500563" y="5949950"/>
            <a:ext cx="2967037" cy="431800"/>
          </a:xfrm>
          <a:prstGeom prst="rect">
            <a:avLst/>
          </a:prstGeom>
          <a:noFill/>
          <a:ln w="9525">
            <a:noFill/>
            <a:miter lim="800000"/>
            <a:headEnd/>
            <a:tailEnd/>
          </a:ln>
        </p:spPr>
        <p:txBody>
          <a:bodyPr wrap="none">
            <a:spAutoFit/>
          </a:bodyPr>
          <a:lstStyle/>
          <a:p>
            <a:r>
              <a:rPr lang="en-US" sz="2400">
                <a:solidFill>
                  <a:srgbClr val="C0C0C0"/>
                </a:solidFill>
              </a:rPr>
              <a:t>Multimedia Desainer</a:t>
            </a:r>
          </a:p>
        </p:txBody>
      </p:sp>
      <p:sp>
        <p:nvSpPr>
          <p:cNvPr id="20498" name="Text Box 21"/>
          <p:cNvSpPr txBox="1">
            <a:spLocks noChangeArrowheads="1"/>
          </p:cNvSpPr>
          <p:nvPr/>
        </p:nvSpPr>
        <p:spPr bwMode="auto">
          <a:xfrm>
            <a:off x="179388" y="1916113"/>
            <a:ext cx="725487" cy="431800"/>
          </a:xfrm>
          <a:prstGeom prst="rect">
            <a:avLst/>
          </a:prstGeom>
          <a:noFill/>
          <a:ln w="9525">
            <a:noFill/>
            <a:miter lim="800000"/>
            <a:headEnd/>
            <a:tailEnd/>
          </a:ln>
        </p:spPr>
        <p:txBody>
          <a:bodyPr wrap="none">
            <a:spAutoFit/>
          </a:bodyPr>
          <a:lstStyle/>
          <a:p>
            <a:r>
              <a:rPr lang="en-US" sz="2400">
                <a:solidFill>
                  <a:srgbClr val="C0C0C0"/>
                </a:solidFill>
              </a:rPr>
              <a:t>CIO</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377825" y="885825"/>
            <a:ext cx="7358063" cy="1319213"/>
          </a:xfrm>
        </p:spPr>
        <p:txBody>
          <a:bodyPr/>
          <a:lstStyle/>
          <a:p>
            <a:pPr indent="0" eaLnBrk="1" hangingPunct="1">
              <a:defRPr/>
            </a:pPr>
            <a:r>
              <a:rPr lang="en-US" smtClean="0"/>
              <a:t>Profesi &amp; Etika</a:t>
            </a:r>
          </a:p>
        </p:txBody>
      </p:sp>
      <p:sp>
        <p:nvSpPr>
          <p:cNvPr id="103427" name="Rectangle 3"/>
          <p:cNvSpPr>
            <a:spLocks noGrp="1" noChangeArrowheads="1"/>
          </p:cNvSpPr>
          <p:nvPr>
            <p:ph type="body" idx="1"/>
          </p:nvPr>
        </p:nvSpPr>
        <p:spPr>
          <a:xfrm>
            <a:off x="360363" y="2492375"/>
            <a:ext cx="7358062" cy="3097213"/>
          </a:xfrm>
        </p:spPr>
        <p:txBody>
          <a:bodyPr/>
          <a:lstStyle/>
          <a:p>
            <a:pPr indent="0" eaLnBrk="1" hangingPunct="1">
              <a:buFontTx/>
              <a:buNone/>
              <a:defRPr/>
            </a:pPr>
            <a:r>
              <a:rPr lang="en-US" smtClean="0"/>
              <a:t>Sebagaimana etika untuk profesi: </a:t>
            </a:r>
          </a:p>
          <a:p>
            <a:pPr indent="0" eaLnBrk="1" hangingPunct="1">
              <a:buFontTx/>
              <a:buNone/>
              <a:defRPr/>
            </a:pPr>
            <a:r>
              <a:rPr lang="en-US" smtClean="0"/>
              <a:t>dokter</a:t>
            </a:r>
          </a:p>
          <a:p>
            <a:pPr indent="0" eaLnBrk="1" hangingPunct="1">
              <a:buFontTx/>
              <a:buNone/>
              <a:defRPr/>
            </a:pPr>
            <a:r>
              <a:rPr lang="en-US" smtClean="0"/>
              <a:t>guru (Pendidik)</a:t>
            </a:r>
          </a:p>
          <a:p>
            <a:pPr indent="0" eaLnBrk="1" hangingPunct="1">
              <a:buFontTx/>
              <a:buNone/>
              <a:defRPr/>
            </a:pPr>
            <a:r>
              <a:rPr lang="en-US" smtClean="0"/>
              <a:t>teknisi</a:t>
            </a:r>
          </a:p>
          <a:p>
            <a:pPr indent="0" eaLnBrk="1" hangingPunct="1">
              <a:buFontTx/>
              <a:buNone/>
              <a:defRPr/>
            </a:pPr>
            <a:r>
              <a:rPr lang="en-US" smtClean="0"/>
              <a:t>Sales ….</a:t>
            </a:r>
          </a:p>
          <a:p>
            <a:pPr indent="0" eaLnBrk="1" hangingPunct="1">
              <a:buFontTx/>
              <a:buNone/>
              <a:defRPr/>
            </a:pPr>
            <a:endParaRPr lang="en-US"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p:txBody>
          <a:bodyPr lIns="0" rIns="0" anchor="ctr"/>
          <a:lstStyle/>
          <a:p>
            <a:pPr indent="0" eaLnBrk="1" hangingPunct="1">
              <a:tabLst>
                <a:tab pos="15875" algn="l"/>
                <a:tab pos="639763"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mtClean="0"/>
              <a:t>TIK Tingkatkan </a:t>
            </a:r>
            <a:br>
              <a:rPr lang="en-GB" smtClean="0"/>
            </a:br>
            <a:r>
              <a:rPr lang="en-GB" smtClean="0"/>
              <a:t>Kapasitas Intelektual</a:t>
            </a:r>
          </a:p>
        </p:txBody>
      </p:sp>
      <p:sp>
        <p:nvSpPr>
          <p:cNvPr id="11268" name="Rectangle 4"/>
          <p:cNvSpPr>
            <a:spLocks noGrp="1" noChangeArrowheads="1"/>
          </p:cNvSpPr>
          <p:nvPr>
            <p:ph type="body" idx="1"/>
          </p:nvPr>
        </p:nvSpPr>
        <p:spPr/>
        <p:txBody>
          <a:bodyPr/>
          <a:lstStyle/>
          <a:p>
            <a:pPr indent="0" eaLnBrk="1" hangingPunct="1">
              <a:buFontTx/>
              <a:buNone/>
              <a:defRPr/>
            </a:pPr>
            <a:r>
              <a:rPr lang="en-US" smtClean="0"/>
              <a:t>Dengan bantuan teknologi informasi &amp; komunikasi kecerdasan dan kapasitas manusia meningkat</a:t>
            </a:r>
          </a:p>
        </p:txBody>
      </p:sp>
      <p:sp>
        <p:nvSpPr>
          <p:cNvPr id="22532" name="Freeform 8"/>
          <p:cNvSpPr>
            <a:spLocks/>
          </p:cNvSpPr>
          <p:nvPr/>
        </p:nvSpPr>
        <p:spPr bwMode="auto">
          <a:xfrm>
            <a:off x="-36513" y="115888"/>
            <a:ext cx="9145588" cy="6769100"/>
          </a:xfrm>
          <a:custGeom>
            <a:avLst/>
            <a:gdLst>
              <a:gd name="T0" fmla="*/ 2147483647 w 5761"/>
              <a:gd name="T1" fmla="*/ 2147483647 h 4264"/>
              <a:gd name="T2" fmla="*/ 0 w 5761"/>
              <a:gd name="T3" fmla="*/ 2147483647 h 4264"/>
              <a:gd name="T4" fmla="*/ 2147483647 w 5761"/>
              <a:gd name="T5" fmla="*/ 2147483647 h 4264"/>
              <a:gd name="T6" fmla="*/ 2147483647 w 5761"/>
              <a:gd name="T7" fmla="*/ 2147483647 h 4264"/>
              <a:gd name="T8" fmla="*/ 2147483647 w 5761"/>
              <a:gd name="T9" fmla="*/ 2147483647 h 4264"/>
              <a:gd name="T10" fmla="*/ 2147483647 w 5761"/>
              <a:gd name="T11" fmla="*/ 2147483647 h 4264"/>
              <a:gd name="T12" fmla="*/ 2147483647 w 5761"/>
              <a:gd name="T13" fmla="*/ 2147483647 h 4264"/>
              <a:gd name="T14" fmla="*/ 2147483647 w 5761"/>
              <a:gd name="T15" fmla="*/ 2147483647 h 4264"/>
              <a:gd name="T16" fmla="*/ 2147483647 w 5761"/>
              <a:gd name="T17" fmla="*/ 0 h 42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61"/>
              <a:gd name="T28" fmla="*/ 0 h 4264"/>
              <a:gd name="T29" fmla="*/ 5761 w 5761"/>
              <a:gd name="T30" fmla="*/ 4264 h 42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61" h="4264">
                <a:moveTo>
                  <a:pt x="5761" y="4264"/>
                </a:moveTo>
                <a:lnTo>
                  <a:pt x="0" y="4264"/>
                </a:lnTo>
                <a:lnTo>
                  <a:pt x="1089" y="4174"/>
                </a:lnTo>
                <a:lnTo>
                  <a:pt x="2858" y="3856"/>
                </a:lnTo>
                <a:lnTo>
                  <a:pt x="4536" y="3266"/>
                </a:lnTo>
                <a:lnTo>
                  <a:pt x="5126" y="2722"/>
                </a:lnTo>
                <a:lnTo>
                  <a:pt x="5488" y="2042"/>
                </a:lnTo>
                <a:lnTo>
                  <a:pt x="5715" y="953"/>
                </a:lnTo>
                <a:lnTo>
                  <a:pt x="5761" y="0"/>
                </a:lnTo>
              </a:path>
            </a:pathLst>
          </a:custGeom>
          <a:gradFill rotWithShape="1">
            <a:gsLst>
              <a:gs pos="0">
                <a:srgbClr val="6F4359">
                  <a:alpha val="12000"/>
                </a:srgbClr>
              </a:gs>
              <a:gs pos="100000">
                <a:srgbClr val="FF99CC">
                  <a:alpha val="60999"/>
                </a:srgbClr>
              </a:gs>
            </a:gsLst>
            <a:lin ang="5400000" scaled="1"/>
          </a:gradFill>
          <a:ln w="9525">
            <a:noFill/>
            <a:round/>
            <a:headEnd/>
            <a:tailEnd/>
          </a:ln>
        </p:spPr>
        <p:txBody>
          <a:bodyPr/>
          <a:lstStyle/>
          <a:p>
            <a:endParaRPr lang="en-US"/>
          </a:p>
        </p:txBody>
      </p:sp>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p:cNvPicPr>
            <a:picLocks noChangeAspect="1" noChangeArrowheads="1"/>
          </p:cNvPicPr>
          <p:nvPr/>
        </p:nvPicPr>
        <p:blipFill>
          <a:blip r:embed="rId2"/>
          <a:srcRect/>
          <a:stretch>
            <a:fillRect/>
          </a:stretch>
        </p:blipFill>
        <p:spPr bwMode="auto">
          <a:xfrm>
            <a:off x="0" y="44450"/>
            <a:ext cx="9144000" cy="7250113"/>
          </a:xfrm>
          <a:prstGeom prst="rect">
            <a:avLst/>
          </a:prstGeom>
          <a:noFill/>
          <a:ln w="9525">
            <a:noFill/>
            <a:miter lim="800000"/>
            <a:headEnd/>
            <a:tailEnd/>
          </a:ln>
        </p:spPr>
      </p:pic>
      <p:sp>
        <p:nvSpPr>
          <p:cNvPr id="5123" name="Rectangle 8"/>
          <p:cNvSpPr>
            <a:spLocks noChangeArrowheads="1"/>
          </p:cNvSpPr>
          <p:nvPr/>
        </p:nvSpPr>
        <p:spPr bwMode="auto">
          <a:xfrm>
            <a:off x="0" y="4005263"/>
            <a:ext cx="9144000" cy="2663825"/>
          </a:xfrm>
          <a:prstGeom prst="rect">
            <a:avLst/>
          </a:prstGeom>
          <a:gradFill rotWithShape="1">
            <a:gsLst>
              <a:gs pos="0">
                <a:srgbClr val="C0C0C0">
                  <a:alpha val="70000"/>
                </a:srgbClr>
              </a:gs>
              <a:gs pos="100000">
                <a:srgbClr val="D0D0D0">
                  <a:alpha val="21999"/>
                </a:srgbClr>
              </a:gs>
            </a:gsLst>
            <a:lin ang="5400000" scaled="1"/>
          </a:gradFill>
          <a:ln w="9525">
            <a:noFill/>
            <a:miter lim="800000"/>
            <a:headEnd/>
            <a:tailEnd/>
          </a:ln>
        </p:spPr>
        <p:txBody>
          <a:bodyPr wrap="none" anchor="ctr"/>
          <a:lstStyle/>
          <a:p>
            <a:endParaRPr lang="en-US"/>
          </a:p>
        </p:txBody>
      </p:sp>
      <p:sp>
        <p:nvSpPr>
          <p:cNvPr id="107526" name="Rectangle 6"/>
          <p:cNvSpPr>
            <a:spLocks noGrp="1" noChangeArrowheads="1"/>
          </p:cNvSpPr>
          <p:nvPr>
            <p:ph type="title"/>
          </p:nvPr>
        </p:nvSpPr>
        <p:spPr>
          <a:xfrm>
            <a:off x="323850" y="4365625"/>
            <a:ext cx="8496300" cy="1751013"/>
          </a:xfrm>
        </p:spPr>
        <p:txBody>
          <a:bodyPr/>
          <a:lstStyle/>
          <a:p>
            <a:pPr indent="0" algn="r" eaLnBrk="1" hangingPunct="1">
              <a:defRPr/>
            </a:pPr>
            <a:r>
              <a:rPr lang="en-US" sz="5200" smtClean="0">
                <a:solidFill>
                  <a:schemeClr val="bg1"/>
                </a:solidFill>
                <a:effectLst>
                  <a:outerShdw blurRad="38100" dist="38100" dir="2700000" algn="tl">
                    <a:srgbClr val="FFFFFF"/>
                  </a:outerShdw>
                </a:effectLst>
              </a:rPr>
              <a:t>Selamat Datang </a:t>
            </a:r>
            <a:br>
              <a:rPr lang="en-US" sz="5200" smtClean="0">
                <a:solidFill>
                  <a:schemeClr val="bg1"/>
                </a:solidFill>
                <a:effectLst>
                  <a:outerShdw blurRad="38100" dist="38100" dir="2700000" algn="tl">
                    <a:srgbClr val="FFFFFF"/>
                  </a:outerShdw>
                </a:effectLst>
              </a:rPr>
            </a:br>
            <a:r>
              <a:rPr lang="en-US" sz="5200" smtClean="0">
                <a:solidFill>
                  <a:schemeClr val="bg1"/>
                </a:solidFill>
                <a:effectLst>
                  <a:outerShdw blurRad="38100" dist="38100" dir="2700000" algn="tl">
                    <a:srgbClr val="FFFFFF"/>
                  </a:outerShdw>
                </a:effectLst>
              </a:rPr>
              <a:t>di Era Informasi</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377825" y="885825"/>
            <a:ext cx="7359650" cy="2324100"/>
          </a:xfrm>
        </p:spPr>
        <p:txBody>
          <a:bodyPr lIns="0" rIns="0" anchor="ctr"/>
          <a:lstStyle/>
          <a:p>
            <a:pPr indent="0" eaLnBrk="1" hangingPunct="1">
              <a:tabLst>
                <a:tab pos="15875" algn="l"/>
                <a:tab pos="639763"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mtClean="0"/>
              <a:t>PAPA = </a:t>
            </a:r>
            <a:br>
              <a:rPr lang="en-GB" smtClean="0"/>
            </a:br>
            <a:r>
              <a:rPr lang="en-GB" sz="4000" smtClean="0"/>
              <a:t>4 Isu  Etika Era Informasi</a:t>
            </a:r>
          </a:p>
        </p:txBody>
      </p:sp>
      <p:sp>
        <p:nvSpPr>
          <p:cNvPr id="24579" name="Rectangle 2"/>
          <p:cNvSpPr>
            <a:spLocks noGrp="1" noChangeArrowheads="1"/>
          </p:cNvSpPr>
          <p:nvPr>
            <p:ph type="body" idx="1"/>
          </p:nvPr>
        </p:nvSpPr>
        <p:spPr>
          <a:xfrm>
            <a:off x="360363" y="3536950"/>
            <a:ext cx="7359650" cy="2052638"/>
          </a:xfrm>
        </p:spPr>
        <p:txBody>
          <a:bodyPr lIns="0" rIns="0"/>
          <a:lstStyle/>
          <a:p>
            <a:pPr indent="0" eaLnBrk="1" hangingPunct="1">
              <a:buFontTx/>
              <a:buNone/>
              <a:tabLst>
                <a:tab pos="15875" algn="l"/>
                <a:tab pos="641350"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z="3300" smtClean="0"/>
              <a:t>Privacy (kerahasiaan)</a:t>
            </a:r>
          </a:p>
          <a:p>
            <a:pPr indent="0" eaLnBrk="1" hangingPunct="1">
              <a:buFontTx/>
              <a:buNone/>
              <a:tabLst>
                <a:tab pos="15875" algn="l"/>
                <a:tab pos="641350"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z="3300" smtClean="0"/>
              <a:t>Accuracy (kebenaran)</a:t>
            </a:r>
          </a:p>
          <a:p>
            <a:pPr indent="0" eaLnBrk="1" hangingPunct="1">
              <a:buFontTx/>
              <a:buNone/>
              <a:tabLst>
                <a:tab pos="15875" algn="l"/>
                <a:tab pos="641350"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z="3300" smtClean="0"/>
              <a:t>Property (kepemilikan)</a:t>
            </a:r>
          </a:p>
          <a:p>
            <a:pPr indent="0" eaLnBrk="1" hangingPunct="1">
              <a:buFontTx/>
              <a:buNone/>
              <a:tabLst>
                <a:tab pos="15875" algn="l"/>
                <a:tab pos="641350"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z="3300" smtClean="0"/>
              <a:t>Accessibility (hak akses)</a:t>
            </a:r>
          </a:p>
        </p:txBody>
      </p:sp>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377825" y="885825"/>
            <a:ext cx="7359650" cy="2324100"/>
          </a:xfrm>
        </p:spPr>
        <p:txBody>
          <a:bodyPr lIns="0" rIns="0" anchor="ctr"/>
          <a:lstStyle/>
          <a:p>
            <a:pPr indent="0" eaLnBrk="1" hangingPunct="1">
              <a:tabLst>
                <a:tab pos="15875" algn="l"/>
                <a:tab pos="639763"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dirty="0" smtClean="0"/>
              <a:t>Privacy </a:t>
            </a:r>
            <a:br>
              <a:rPr lang="en-GB" dirty="0" smtClean="0"/>
            </a:br>
            <a:r>
              <a:rPr lang="en-GB" dirty="0" smtClean="0"/>
              <a:t>(</a:t>
            </a:r>
            <a:r>
              <a:rPr lang="en-GB" dirty="0" err="1" smtClean="0"/>
              <a:t>kerahasiaan</a:t>
            </a:r>
            <a:r>
              <a:rPr lang="en-GB" dirty="0" smtClean="0"/>
              <a:t>)</a:t>
            </a:r>
          </a:p>
        </p:txBody>
      </p:sp>
      <p:sp>
        <p:nvSpPr>
          <p:cNvPr id="25603" name="Rectangle 2"/>
          <p:cNvSpPr>
            <a:spLocks noGrp="1" noChangeArrowheads="1"/>
          </p:cNvSpPr>
          <p:nvPr>
            <p:ph type="body" idx="1"/>
          </p:nvPr>
        </p:nvSpPr>
        <p:spPr>
          <a:xfrm>
            <a:off x="360363" y="3536950"/>
            <a:ext cx="4787900" cy="2052638"/>
          </a:xfrm>
        </p:spPr>
        <p:txBody>
          <a:bodyPr lIns="0" rIns="0"/>
          <a:lstStyle/>
          <a:p>
            <a:pPr indent="0" eaLnBrk="1" hangingPunct="1">
              <a:buFontTx/>
              <a:buNone/>
              <a:tabLst>
                <a:tab pos="15875" algn="l"/>
                <a:tab pos="641350"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mtClean="0"/>
              <a:t>Informasi seseorang atau terkait seseorang mana yang:</a:t>
            </a:r>
          </a:p>
          <a:p>
            <a:pPr indent="0" eaLnBrk="1" hangingPunct="1">
              <a:buFontTx/>
              <a:buNone/>
              <a:tabLst>
                <a:tab pos="15875" algn="l"/>
                <a:tab pos="641350"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mtClean="0"/>
              <a:t>Boleh dibuka kepada orang lain?</a:t>
            </a:r>
          </a:p>
          <a:p>
            <a:pPr indent="0" eaLnBrk="1" hangingPunct="1">
              <a:buFontTx/>
              <a:buNone/>
              <a:tabLst>
                <a:tab pos="15875" algn="l"/>
                <a:tab pos="641350"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mtClean="0"/>
              <a:t>Dalam kondisi/syarat apa?</a:t>
            </a:r>
          </a:p>
          <a:p>
            <a:pPr indent="0" eaLnBrk="1" hangingPunct="1">
              <a:buFontTx/>
              <a:buNone/>
              <a:tabLst>
                <a:tab pos="15875" algn="l"/>
                <a:tab pos="641350"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endParaRPr lang="en-GB" smtClean="0"/>
          </a:p>
          <a:p>
            <a:pPr indent="0" eaLnBrk="1" hangingPunct="1">
              <a:buFontTx/>
              <a:buNone/>
              <a:tabLst>
                <a:tab pos="15875" algn="l"/>
                <a:tab pos="641350"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mtClean="0"/>
              <a:t>Apa yang dapat seseorang sembunyikan dari orang lain?</a:t>
            </a:r>
          </a:p>
        </p:txBody>
      </p:sp>
      <p:pic>
        <p:nvPicPr>
          <p:cNvPr id="24580" name="Picture 4" descr="privacy"/>
          <p:cNvPicPr>
            <a:picLocks noChangeAspect="1" noChangeArrowheads="1"/>
          </p:cNvPicPr>
          <p:nvPr/>
        </p:nvPicPr>
        <p:blipFill>
          <a:blip r:embed="rId3"/>
          <a:srcRect/>
          <a:stretch>
            <a:fillRect/>
          </a:stretch>
        </p:blipFill>
        <p:spPr bwMode="auto">
          <a:xfrm>
            <a:off x="5551488" y="404813"/>
            <a:ext cx="3254375" cy="4464050"/>
          </a:xfrm>
          <a:prstGeom prst="rect">
            <a:avLst/>
          </a:prstGeom>
          <a:noFill/>
          <a:ln w="9525">
            <a:noFill/>
            <a:miter lim="800000"/>
            <a:headEnd/>
            <a:tailEnd/>
          </a:ln>
        </p:spPr>
      </p:pic>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395288" y="404813"/>
            <a:ext cx="8081962" cy="2324100"/>
          </a:xfrm>
        </p:spPr>
        <p:txBody>
          <a:bodyPr lIns="0" rIns="0" anchor="ctr"/>
          <a:lstStyle/>
          <a:p>
            <a:pPr indent="0" eaLnBrk="1" hangingPunct="1">
              <a:tabLst>
                <a:tab pos="15875" algn="l"/>
                <a:tab pos="639763"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mtClean="0"/>
              <a:t>Dua </a:t>
            </a:r>
            <a:br>
              <a:rPr lang="en-GB" smtClean="0"/>
            </a:br>
            <a:r>
              <a:rPr lang="en-GB" smtClean="0"/>
              <a:t>Pengganggu </a:t>
            </a:r>
            <a:br>
              <a:rPr lang="en-GB" smtClean="0"/>
            </a:br>
            <a:r>
              <a:rPr lang="en-GB" smtClean="0"/>
              <a:t>Privacy</a:t>
            </a:r>
          </a:p>
        </p:txBody>
      </p:sp>
      <p:sp>
        <p:nvSpPr>
          <p:cNvPr id="26627" name="Rectangle 2"/>
          <p:cNvSpPr>
            <a:spLocks noGrp="1" noChangeArrowheads="1"/>
          </p:cNvSpPr>
          <p:nvPr>
            <p:ph type="body" idx="1"/>
          </p:nvPr>
        </p:nvSpPr>
        <p:spPr>
          <a:xfrm>
            <a:off x="360363" y="3536950"/>
            <a:ext cx="6299200" cy="2916238"/>
          </a:xfrm>
        </p:spPr>
        <p:txBody>
          <a:bodyPr lIns="0" rIns="0"/>
          <a:lstStyle/>
          <a:p>
            <a:pPr indent="0" eaLnBrk="1" hangingPunct="1">
              <a:buFontTx/>
              <a:buNone/>
              <a:tabLst>
                <a:tab pos="15875" algn="l"/>
                <a:tab pos="641350"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z="3200" smtClean="0"/>
              <a:t>Perkembangan TI</a:t>
            </a:r>
          </a:p>
          <a:p>
            <a:pPr lvl="4" indent="0" eaLnBrk="1" hangingPunct="1">
              <a:buSzPct val="45000"/>
              <a:buFont typeface="Wingdings" pitchFamily="2" charset="2"/>
              <a:buNone/>
              <a:tabLst>
                <a:tab pos="15875" algn="l"/>
                <a:tab pos="641350"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z="3600" smtClean="0"/>
              <a:t>      </a:t>
            </a:r>
            <a:r>
              <a:rPr lang="en-GB" sz="2400" smtClean="0"/>
              <a:t>Meningkatkan komunikasi, </a:t>
            </a:r>
          </a:p>
          <a:p>
            <a:pPr lvl="4" indent="0" eaLnBrk="1" hangingPunct="1">
              <a:buSzPct val="45000"/>
              <a:buFont typeface="Wingdings" pitchFamily="2" charset="2"/>
              <a:buNone/>
              <a:tabLst>
                <a:tab pos="15875" algn="l"/>
                <a:tab pos="641350"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z="2400" smtClean="0"/>
              <a:t>         komputasi dan pengawasan</a:t>
            </a:r>
            <a:r>
              <a:rPr lang="en-GB" sz="2000" smtClean="0"/>
              <a:t> </a:t>
            </a:r>
          </a:p>
          <a:p>
            <a:pPr indent="0" eaLnBrk="1" hangingPunct="1">
              <a:buFontTx/>
              <a:buNone/>
              <a:tabLst>
                <a:tab pos="15875" algn="l"/>
                <a:tab pos="641350"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z="3200" smtClean="0"/>
              <a:t>Pertumbuhan nilai informasi untuk</a:t>
            </a:r>
          </a:p>
          <a:p>
            <a:pPr indent="0" eaLnBrk="1" hangingPunct="1">
              <a:buFontTx/>
              <a:buNone/>
              <a:tabLst>
                <a:tab pos="15875" algn="l"/>
                <a:tab pos="641350"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z="3200" smtClean="0"/>
              <a:t>     pengambilan keputusan</a:t>
            </a:r>
          </a:p>
        </p:txBody>
      </p:sp>
      <p:pic>
        <p:nvPicPr>
          <p:cNvPr id="25604" name="Picture 4" descr="privacy"/>
          <p:cNvPicPr>
            <a:picLocks noChangeAspect="1" noChangeArrowheads="1"/>
          </p:cNvPicPr>
          <p:nvPr/>
        </p:nvPicPr>
        <p:blipFill>
          <a:blip r:embed="rId3"/>
          <a:srcRect/>
          <a:stretch>
            <a:fillRect/>
          </a:stretch>
        </p:blipFill>
        <p:spPr bwMode="auto">
          <a:xfrm>
            <a:off x="5724525" y="260350"/>
            <a:ext cx="3079750" cy="4224338"/>
          </a:xfrm>
          <a:prstGeom prst="rect">
            <a:avLst/>
          </a:prstGeom>
          <a:noFill/>
          <a:ln w="9525">
            <a:noFill/>
            <a:miter lim="800000"/>
            <a:headEnd/>
            <a:tailEnd/>
          </a:ln>
        </p:spPr>
      </p:pic>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indent="0" eaLnBrk="1" hangingPunct="1">
              <a:defRPr/>
            </a:pPr>
            <a:r>
              <a:rPr lang="en-US" smtClean="0"/>
              <a:t>Apakah perlu melihat?</a:t>
            </a:r>
          </a:p>
        </p:txBody>
      </p:sp>
      <p:sp>
        <p:nvSpPr>
          <p:cNvPr id="163843" name="Rectangle 3"/>
          <p:cNvSpPr>
            <a:spLocks noGrp="1" noChangeArrowheads="1"/>
          </p:cNvSpPr>
          <p:nvPr>
            <p:ph type="body" idx="1"/>
          </p:nvPr>
        </p:nvSpPr>
        <p:spPr>
          <a:xfrm>
            <a:off x="360363" y="3536950"/>
            <a:ext cx="8315325" cy="2052638"/>
          </a:xfrm>
        </p:spPr>
        <p:txBody>
          <a:bodyPr/>
          <a:lstStyle/>
          <a:p>
            <a:pPr indent="0" eaLnBrk="1" hangingPunct="1">
              <a:buFontTx/>
              <a:buNone/>
              <a:defRPr/>
            </a:pPr>
            <a:r>
              <a:rPr lang="en-US" smtClean="0"/>
              <a:t>Pekerjaan Anda: database administrator di data backup center. Anda boleh mencek semua data.</a:t>
            </a:r>
          </a:p>
          <a:p>
            <a:pPr indent="0" eaLnBrk="1" hangingPunct="1">
              <a:buFontTx/>
              <a:buNone/>
              <a:defRPr/>
            </a:pPr>
            <a:r>
              <a:rPr lang="en-US" smtClean="0"/>
              <a:t>Data: pengetahuan/informasi ttg perusahaan swasta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9" name="Rectangle 5"/>
          <p:cNvSpPr>
            <a:spLocks noGrp="1" noChangeArrowheads="1"/>
          </p:cNvSpPr>
          <p:nvPr>
            <p:ph type="body" sz="half" idx="1"/>
          </p:nvPr>
        </p:nvSpPr>
        <p:spPr>
          <a:xfrm>
            <a:off x="360363" y="620713"/>
            <a:ext cx="3924300" cy="2879725"/>
          </a:xfrm>
          <a:ln>
            <a:solidFill>
              <a:srgbClr val="C0C0C0"/>
            </a:solidFill>
          </a:ln>
        </p:spPr>
        <p:txBody>
          <a:bodyPr/>
          <a:lstStyle/>
          <a:p>
            <a:pPr indent="0" eaLnBrk="1" hangingPunct="1">
              <a:buFontTx/>
              <a:buNone/>
              <a:defRPr/>
            </a:pPr>
            <a:r>
              <a:rPr lang="en-US" sz="2200" smtClean="0"/>
              <a:t>Konservatif:</a:t>
            </a:r>
          </a:p>
          <a:p>
            <a:pPr indent="0" eaLnBrk="1" hangingPunct="1">
              <a:buFontTx/>
              <a:buNone/>
              <a:defRPr/>
            </a:pPr>
            <a:r>
              <a:rPr lang="en-US" sz="2200" smtClean="0"/>
              <a:t>Privasi hal penting bagi klien Anda. Mereka percayakan data sensitif mereka, dan berharap Anda tidak mengintipnya.</a:t>
            </a:r>
          </a:p>
          <a:p>
            <a:pPr indent="0" eaLnBrk="1" hangingPunct="1">
              <a:buFontTx/>
              <a:buNone/>
              <a:defRPr/>
            </a:pPr>
            <a:endParaRPr lang="en-US" sz="2200" smtClean="0"/>
          </a:p>
        </p:txBody>
      </p:sp>
      <p:sp>
        <p:nvSpPr>
          <p:cNvPr id="164870" name="Rectangle 6"/>
          <p:cNvSpPr>
            <a:spLocks noGrp="1" noChangeArrowheads="1"/>
          </p:cNvSpPr>
          <p:nvPr>
            <p:ph type="body" sz="half" idx="2"/>
          </p:nvPr>
        </p:nvSpPr>
        <p:spPr>
          <a:xfrm>
            <a:off x="4643438" y="549275"/>
            <a:ext cx="3816350" cy="2879725"/>
          </a:xfrm>
          <a:ln>
            <a:solidFill>
              <a:srgbClr val="C0C0C0"/>
            </a:solidFill>
          </a:ln>
        </p:spPr>
        <p:txBody>
          <a:bodyPr/>
          <a:lstStyle/>
          <a:p>
            <a:pPr indent="0" eaLnBrk="1" hangingPunct="1">
              <a:buFontTx/>
              <a:buNone/>
              <a:defRPr/>
            </a:pPr>
            <a:r>
              <a:rPr lang="en-US" sz="2200" smtClean="0"/>
              <a:t>Liberal:</a:t>
            </a:r>
          </a:p>
          <a:p>
            <a:pPr indent="0" eaLnBrk="1" hangingPunct="1">
              <a:buFontTx/>
              <a:buNone/>
              <a:defRPr/>
            </a:pPr>
            <a:r>
              <a:rPr lang="en-US" sz="2200" smtClean="0"/>
              <a:t>Bagian dari tugas administrator adalah memverifikasi integritas data. Tidak masalah untuk melihat data. Kecuali kalau Anda membocorkannya</a:t>
            </a:r>
          </a:p>
        </p:txBody>
      </p:sp>
      <p:sp>
        <p:nvSpPr>
          <p:cNvPr id="164872" name="Rectangle 8"/>
          <p:cNvSpPr>
            <a:spLocks noChangeArrowheads="1"/>
          </p:cNvSpPr>
          <p:nvPr/>
        </p:nvSpPr>
        <p:spPr bwMode="auto">
          <a:xfrm>
            <a:off x="611188" y="3978275"/>
            <a:ext cx="7129462" cy="2114550"/>
          </a:xfrm>
          <a:prstGeom prst="rect">
            <a:avLst/>
          </a:prstGeom>
          <a:noFill/>
          <a:ln w="12700">
            <a:solidFill>
              <a:srgbClr val="C0C0C0"/>
            </a:solidFill>
            <a:miter lim="800000"/>
            <a:headEnd/>
            <a:tailEnd/>
          </a:ln>
          <a:effectLst>
            <a:outerShdw dist="51782" dir="6150641" algn="ctr" rotWithShape="0">
              <a:schemeClr val="bg2">
                <a:alpha val="75000"/>
              </a:schemeClr>
            </a:outerShdw>
          </a:effectLst>
        </p:spPr>
        <p:txBody>
          <a:bodyPr lIns="32146" tIns="0" rIns="32146" bIns="0"/>
          <a:lstStyle/>
          <a:p>
            <a:pPr marL="17463" defTabSz="642938">
              <a:lnSpc>
                <a:spcPct val="110000"/>
              </a:lnSpc>
              <a:buClrTx/>
              <a:buSzTx/>
              <a:buFontTx/>
              <a:buNone/>
              <a:defRPr/>
            </a:pPr>
            <a:r>
              <a:rPr lang="en-US" sz="2200">
                <a:solidFill>
                  <a:schemeClr val="tx1"/>
                </a:solidFill>
                <a:latin typeface="Arial Rounded MT" pitchFamily="32" charset="0"/>
              </a:rPr>
              <a:t>Kesimpulan:</a:t>
            </a:r>
          </a:p>
          <a:p>
            <a:pPr marL="17463" defTabSz="642938">
              <a:lnSpc>
                <a:spcPct val="110000"/>
              </a:lnSpc>
              <a:buClrTx/>
              <a:buSzTx/>
              <a:buFontTx/>
              <a:buNone/>
              <a:defRPr/>
            </a:pPr>
            <a:r>
              <a:rPr lang="en-US" sz="2200">
                <a:solidFill>
                  <a:schemeClr val="tx1"/>
                </a:solidFill>
                <a:latin typeface="Arial Rounded MT" pitchFamily="32" charset="0"/>
              </a:rPr>
              <a:t>Sebagai administrator untuk backup dan replikasi data, mereview data yang dipercayakan kepada Anda dilakukan seperlunya bila terkait dengan pekerjaan. </a:t>
            </a:r>
          </a:p>
          <a:p>
            <a:pPr marL="17463" defTabSz="642938">
              <a:lnSpc>
                <a:spcPct val="110000"/>
              </a:lnSpc>
              <a:buClrTx/>
              <a:buSzTx/>
              <a:buFontTx/>
              <a:buNone/>
              <a:defRPr/>
            </a:pPr>
            <a:endParaRPr lang="en-US" sz="2200">
              <a:solidFill>
                <a:schemeClr val="tx1"/>
              </a:solidFill>
              <a:latin typeface="Arial Rounded MT" pitchFamily="32"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indent="0" eaLnBrk="1" hangingPunct="1">
              <a:defRPr/>
            </a:pPr>
            <a:r>
              <a:rPr lang="en-US" smtClean="0"/>
              <a:t>Sekuriti vs </a:t>
            </a:r>
            <a:br>
              <a:rPr lang="en-US" smtClean="0"/>
            </a:br>
            <a:r>
              <a:rPr lang="en-US" smtClean="0"/>
              <a:t>Invasi Privacy?</a:t>
            </a:r>
          </a:p>
        </p:txBody>
      </p:sp>
      <p:sp>
        <p:nvSpPr>
          <p:cNvPr id="168963" name="Rectangle 3"/>
          <p:cNvSpPr>
            <a:spLocks noGrp="1" noChangeArrowheads="1"/>
          </p:cNvSpPr>
          <p:nvPr>
            <p:ph type="body" idx="1"/>
          </p:nvPr>
        </p:nvSpPr>
        <p:spPr>
          <a:xfrm>
            <a:off x="360363" y="3536950"/>
            <a:ext cx="8315325" cy="3321050"/>
          </a:xfrm>
        </p:spPr>
        <p:txBody>
          <a:bodyPr/>
          <a:lstStyle/>
          <a:p>
            <a:pPr indent="0" eaLnBrk="1" hangingPunct="1">
              <a:buFontTx/>
              <a:buNone/>
              <a:defRPr/>
            </a:pPr>
            <a:r>
              <a:rPr lang="en-US" dirty="0" err="1" smtClean="0"/>
              <a:t>Pekerjaan</a:t>
            </a:r>
            <a:r>
              <a:rPr lang="en-US" dirty="0" smtClean="0"/>
              <a:t> </a:t>
            </a:r>
            <a:r>
              <a:rPr lang="en-US" dirty="0" err="1" smtClean="0"/>
              <a:t>Anda</a:t>
            </a:r>
            <a:r>
              <a:rPr lang="en-US" dirty="0" smtClean="0"/>
              <a:t>: database administrator </a:t>
            </a:r>
            <a:r>
              <a:rPr lang="en-US" dirty="0" err="1" smtClean="0"/>
              <a:t>di</a:t>
            </a:r>
            <a:r>
              <a:rPr lang="en-US" dirty="0" smtClean="0"/>
              <a:t> ISP. </a:t>
            </a:r>
            <a:r>
              <a:rPr lang="en-US" dirty="0" err="1" smtClean="0"/>
              <a:t>Anda</a:t>
            </a:r>
            <a:r>
              <a:rPr lang="en-US" dirty="0" smtClean="0"/>
              <a:t> </a:t>
            </a:r>
            <a:r>
              <a:rPr lang="en-US" dirty="0" err="1" smtClean="0"/>
              <a:t>bertugas</a:t>
            </a:r>
            <a:r>
              <a:rPr lang="en-US" dirty="0" smtClean="0"/>
              <a:t> </a:t>
            </a:r>
            <a:r>
              <a:rPr lang="en-US" dirty="0" err="1" smtClean="0"/>
              <a:t>mengamati</a:t>
            </a:r>
            <a:r>
              <a:rPr lang="en-US" dirty="0" smtClean="0"/>
              <a:t> </a:t>
            </a:r>
            <a:r>
              <a:rPr lang="en-US" dirty="0" err="1" smtClean="0"/>
              <a:t>trafik</a:t>
            </a:r>
            <a:r>
              <a:rPr lang="en-US" dirty="0" smtClean="0"/>
              <a:t> </a:t>
            </a:r>
            <a:r>
              <a:rPr lang="en-US" dirty="0" err="1" smtClean="0"/>
              <a:t>pengguna</a:t>
            </a:r>
            <a:r>
              <a:rPr lang="en-US" dirty="0" smtClean="0"/>
              <a:t>.</a:t>
            </a:r>
          </a:p>
          <a:p>
            <a:pPr indent="0" eaLnBrk="1" hangingPunct="1">
              <a:buFontTx/>
              <a:buNone/>
              <a:defRPr/>
            </a:pPr>
            <a:r>
              <a:rPr lang="en-US" dirty="0" smtClean="0"/>
              <a:t>Data: log web </a:t>
            </a:r>
            <a:r>
              <a:rPr lang="en-US" dirty="0" err="1" smtClean="0"/>
              <a:t>akses</a:t>
            </a:r>
            <a:endParaRPr lang="en-US" dirty="0" smtClean="0"/>
          </a:p>
          <a:p>
            <a:pPr indent="0" eaLnBrk="1" hangingPunct="1">
              <a:buFontTx/>
              <a:buNone/>
              <a:defRPr/>
            </a:pPr>
            <a:endParaRPr lang="en-US" dirty="0" smtClean="0"/>
          </a:p>
          <a:p>
            <a:pPr indent="0" eaLnBrk="1" hangingPunct="1">
              <a:buFontTx/>
              <a:buNone/>
              <a:defRPr/>
            </a:pPr>
            <a:r>
              <a:rPr lang="en-US" dirty="0" smtClean="0"/>
              <a:t>Problem: </a:t>
            </a:r>
            <a:r>
              <a:rPr lang="en-US" dirty="0" err="1" smtClean="0"/>
              <a:t>Apakah</a:t>
            </a:r>
            <a:r>
              <a:rPr lang="en-US" dirty="0" smtClean="0"/>
              <a:t> </a:t>
            </a:r>
            <a:r>
              <a:rPr lang="en-US" dirty="0" err="1" smtClean="0"/>
              <a:t>Anda</a:t>
            </a:r>
            <a:r>
              <a:rPr lang="en-US" dirty="0" smtClean="0"/>
              <a:t> </a:t>
            </a:r>
            <a:r>
              <a:rPr lang="en-US" dirty="0" err="1" smtClean="0"/>
              <a:t>dibenarkan</a:t>
            </a:r>
            <a:r>
              <a:rPr lang="en-US" dirty="0" smtClean="0"/>
              <a:t> </a:t>
            </a:r>
            <a:r>
              <a:rPr lang="en-US" dirty="0" err="1" smtClean="0"/>
              <a:t>mereview</a:t>
            </a:r>
            <a:r>
              <a:rPr lang="en-US" dirty="0" smtClean="0"/>
              <a:t> </a:t>
            </a:r>
            <a:r>
              <a:rPr lang="en-US" dirty="0" err="1" smtClean="0"/>
              <a:t>akses</a:t>
            </a:r>
            <a:r>
              <a:rPr lang="en-US" dirty="0" smtClean="0"/>
              <a:t> data </a:t>
            </a:r>
            <a:r>
              <a:rPr lang="en-US" dirty="0" err="1" smtClean="0"/>
              <a:t>sehingga</a:t>
            </a:r>
            <a:r>
              <a:rPr lang="en-US" dirty="0" smtClean="0"/>
              <a:t> </a:t>
            </a:r>
            <a:r>
              <a:rPr lang="en-US" dirty="0" err="1" smtClean="0"/>
              <a:t>Anda</a:t>
            </a:r>
            <a:r>
              <a:rPr lang="en-US" dirty="0" smtClean="0"/>
              <a:t> </a:t>
            </a:r>
            <a:r>
              <a:rPr lang="en-US" dirty="0" err="1" smtClean="0"/>
              <a:t>mengetahui</a:t>
            </a:r>
            <a:r>
              <a:rPr lang="en-US" dirty="0" smtClean="0"/>
              <a:t> </a:t>
            </a:r>
            <a:r>
              <a:rPr lang="en-US" dirty="0" err="1" smtClean="0"/>
              <a:t>hal-hal</a:t>
            </a:r>
            <a:r>
              <a:rPr lang="en-US" dirty="0" smtClean="0"/>
              <a:t> yang </a:t>
            </a:r>
            <a:r>
              <a:rPr lang="en-US" dirty="0" err="1" smtClean="0"/>
              <a:t>dilakukan</a:t>
            </a:r>
            <a:r>
              <a:rPr lang="en-US" dirty="0" smtClean="0"/>
              <a:t> </a:t>
            </a:r>
            <a:r>
              <a:rPr lang="en-US" dirty="0" err="1" smtClean="0"/>
              <a:t>pengguna</a:t>
            </a:r>
            <a:r>
              <a:rPr lang="en-US" dirty="0" smtClean="0"/>
              <a:t>?</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body" sz="half" idx="1"/>
          </p:nvPr>
        </p:nvSpPr>
        <p:spPr>
          <a:xfrm>
            <a:off x="360363" y="620713"/>
            <a:ext cx="3924300" cy="2879725"/>
          </a:xfrm>
          <a:ln>
            <a:solidFill>
              <a:srgbClr val="C0C0C0"/>
            </a:solidFill>
          </a:ln>
        </p:spPr>
        <p:txBody>
          <a:bodyPr/>
          <a:lstStyle/>
          <a:p>
            <a:pPr indent="0" eaLnBrk="1" hangingPunct="1">
              <a:buFontTx/>
              <a:buNone/>
              <a:defRPr/>
            </a:pPr>
            <a:r>
              <a:rPr lang="en-US" sz="2600" smtClean="0"/>
              <a:t>Konservatif:</a:t>
            </a:r>
          </a:p>
          <a:p>
            <a:pPr indent="0" eaLnBrk="1" hangingPunct="1">
              <a:buFontTx/>
              <a:buNone/>
              <a:defRPr/>
            </a:pPr>
            <a:r>
              <a:rPr lang="en-US" sz="2600" smtClean="0"/>
              <a:t>Anda dipercayai menjaga informasi sensitif para pengguna ISP. Jangan lukai kepercayaan itu.</a:t>
            </a:r>
          </a:p>
          <a:p>
            <a:pPr indent="0" eaLnBrk="1" hangingPunct="1">
              <a:buFontTx/>
              <a:buNone/>
              <a:defRPr/>
            </a:pPr>
            <a:endParaRPr lang="en-US" sz="2600" smtClean="0"/>
          </a:p>
        </p:txBody>
      </p:sp>
      <p:sp>
        <p:nvSpPr>
          <p:cNvPr id="171011" name="Rectangle 3"/>
          <p:cNvSpPr>
            <a:spLocks noGrp="1" noChangeArrowheads="1"/>
          </p:cNvSpPr>
          <p:nvPr>
            <p:ph type="body" sz="half" idx="2"/>
          </p:nvPr>
        </p:nvSpPr>
        <p:spPr>
          <a:xfrm>
            <a:off x="4643438" y="549275"/>
            <a:ext cx="3816350" cy="2879725"/>
          </a:xfrm>
          <a:ln>
            <a:solidFill>
              <a:srgbClr val="C0C0C0"/>
            </a:solidFill>
          </a:ln>
        </p:spPr>
        <p:txBody>
          <a:bodyPr/>
          <a:lstStyle/>
          <a:p>
            <a:pPr indent="0" eaLnBrk="1" hangingPunct="1">
              <a:buFontTx/>
              <a:buNone/>
              <a:defRPr/>
            </a:pPr>
            <a:r>
              <a:rPr lang="en-US" sz="2600" smtClean="0"/>
              <a:t>Liberal:</a:t>
            </a:r>
          </a:p>
          <a:p>
            <a:pPr indent="0" eaLnBrk="1" hangingPunct="1">
              <a:buFontTx/>
              <a:buNone/>
              <a:defRPr/>
            </a:pPr>
            <a:r>
              <a:rPr lang="en-US" sz="2600" smtClean="0"/>
              <a:t>Tugas Anda untuk menjaga keamanan. Jika pengguna mengakses situs ilegal, perusahaan Anda akan beresiko.</a:t>
            </a:r>
          </a:p>
        </p:txBody>
      </p:sp>
      <p:sp>
        <p:nvSpPr>
          <p:cNvPr id="171012" name="Rectangle 4"/>
          <p:cNvSpPr>
            <a:spLocks noChangeArrowheads="1"/>
          </p:cNvSpPr>
          <p:nvPr/>
        </p:nvSpPr>
        <p:spPr bwMode="auto">
          <a:xfrm>
            <a:off x="323850" y="3978275"/>
            <a:ext cx="8135938" cy="2114550"/>
          </a:xfrm>
          <a:prstGeom prst="rect">
            <a:avLst/>
          </a:prstGeom>
          <a:noFill/>
          <a:ln w="12700">
            <a:solidFill>
              <a:srgbClr val="C0C0C0"/>
            </a:solidFill>
            <a:miter lim="800000"/>
            <a:headEnd/>
            <a:tailEnd/>
          </a:ln>
          <a:effectLst>
            <a:outerShdw dist="51782" dir="6150641" algn="ctr" rotWithShape="0">
              <a:schemeClr val="bg2">
                <a:alpha val="75000"/>
              </a:schemeClr>
            </a:outerShdw>
          </a:effectLst>
        </p:spPr>
        <p:txBody>
          <a:bodyPr lIns="32146" tIns="0" rIns="32146" bIns="0"/>
          <a:lstStyle/>
          <a:p>
            <a:pPr marL="17463" defTabSz="642938">
              <a:lnSpc>
                <a:spcPct val="110000"/>
              </a:lnSpc>
              <a:buClrTx/>
              <a:buSzTx/>
              <a:buFontTx/>
              <a:buNone/>
              <a:defRPr/>
            </a:pPr>
            <a:r>
              <a:rPr lang="en-US" sz="2600">
                <a:solidFill>
                  <a:schemeClr val="tx1"/>
                </a:solidFill>
                <a:latin typeface="Arial Rounded MT" pitchFamily="32" charset="0"/>
              </a:rPr>
              <a:t>Kesimpulan:</a:t>
            </a:r>
          </a:p>
          <a:p>
            <a:pPr marL="17463" defTabSz="642938">
              <a:lnSpc>
                <a:spcPct val="110000"/>
              </a:lnSpc>
              <a:buClrTx/>
              <a:buSzTx/>
              <a:buFontTx/>
              <a:buNone/>
              <a:defRPr/>
            </a:pPr>
            <a:r>
              <a:rPr lang="en-US" sz="2600">
                <a:solidFill>
                  <a:schemeClr val="tx1"/>
                </a:solidFill>
                <a:latin typeface="Arial Rounded MT" pitchFamily="32" charset="0"/>
              </a:rPr>
              <a:t>Tipis! Cek perjanjian dengan customer, apakah Anda legal melakukannya. Demi keseimbangan antara sekuriti dan privacy.</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indent="0" eaLnBrk="1" hangingPunct="1">
              <a:defRPr/>
            </a:pPr>
            <a:r>
              <a:rPr lang="en-US" smtClean="0"/>
              <a:t>Informasi Gaji Rekan Anda..</a:t>
            </a:r>
          </a:p>
        </p:txBody>
      </p:sp>
      <p:sp>
        <p:nvSpPr>
          <p:cNvPr id="173059" name="Rectangle 3"/>
          <p:cNvSpPr>
            <a:spLocks noGrp="1" noChangeArrowheads="1"/>
          </p:cNvSpPr>
          <p:nvPr>
            <p:ph type="body" idx="1"/>
          </p:nvPr>
        </p:nvSpPr>
        <p:spPr>
          <a:xfrm>
            <a:off x="360363" y="3536950"/>
            <a:ext cx="8315325" cy="3321050"/>
          </a:xfrm>
        </p:spPr>
        <p:txBody>
          <a:bodyPr/>
          <a:lstStyle/>
          <a:p>
            <a:pPr indent="0" eaLnBrk="1" hangingPunct="1">
              <a:lnSpc>
                <a:spcPct val="100000"/>
              </a:lnSpc>
              <a:buFontTx/>
              <a:buNone/>
              <a:defRPr/>
            </a:pPr>
            <a:r>
              <a:rPr lang="en-US" smtClean="0"/>
              <a:t>Pekerjaan Anda: database administrator. Anda menjaga integritas &amp; konsistensi data.</a:t>
            </a:r>
          </a:p>
          <a:p>
            <a:pPr indent="0" eaLnBrk="1" hangingPunct="1">
              <a:lnSpc>
                <a:spcPct val="100000"/>
              </a:lnSpc>
              <a:buFontTx/>
              <a:buNone/>
              <a:defRPr/>
            </a:pPr>
            <a:r>
              <a:rPr lang="en-US" smtClean="0"/>
              <a:t>Data: data pegawai bersama gajinya</a:t>
            </a:r>
          </a:p>
          <a:p>
            <a:pPr indent="0" eaLnBrk="1" hangingPunct="1">
              <a:lnSpc>
                <a:spcPct val="100000"/>
              </a:lnSpc>
              <a:buFontTx/>
              <a:buNone/>
              <a:defRPr/>
            </a:pPr>
            <a:endParaRPr lang="en-US" smtClean="0"/>
          </a:p>
          <a:p>
            <a:pPr indent="0" eaLnBrk="1" hangingPunct="1">
              <a:lnSpc>
                <a:spcPct val="100000"/>
              </a:lnSpc>
              <a:buFontTx/>
              <a:buNone/>
              <a:defRPr/>
            </a:pPr>
            <a:r>
              <a:rPr lang="en-US" smtClean="0"/>
              <a:t>Problem: Anda menemukan variasi gaji yang berbeda, tetapi menurut Anda tidak sesuai dengan pekerjaan dan prestasi. Teman Anda salah satu yang mungkin dirugikan. Bolehkah Anda memberitahu teman Anda?</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body" sz="half" idx="1"/>
          </p:nvPr>
        </p:nvSpPr>
        <p:spPr>
          <a:xfrm>
            <a:off x="360363" y="620713"/>
            <a:ext cx="3924300" cy="2879725"/>
          </a:xfrm>
          <a:ln>
            <a:solidFill>
              <a:srgbClr val="C0C0C0"/>
            </a:solidFill>
          </a:ln>
        </p:spPr>
        <p:txBody>
          <a:bodyPr/>
          <a:lstStyle/>
          <a:p>
            <a:pPr indent="0" eaLnBrk="1" hangingPunct="1">
              <a:lnSpc>
                <a:spcPct val="90000"/>
              </a:lnSpc>
              <a:buFontTx/>
              <a:buNone/>
              <a:defRPr/>
            </a:pPr>
            <a:r>
              <a:rPr lang="en-US" sz="2200" smtClean="0"/>
              <a:t>Konservatif:</a:t>
            </a:r>
          </a:p>
          <a:p>
            <a:pPr indent="0" eaLnBrk="1" hangingPunct="1">
              <a:lnSpc>
                <a:spcPct val="90000"/>
              </a:lnSpc>
              <a:buFontTx/>
              <a:buNone/>
              <a:defRPr/>
            </a:pPr>
            <a:r>
              <a:rPr lang="en-US" sz="2200" smtClean="0"/>
              <a:t>Keputusan ttg gaji bukan tanggung-jawab Anda. Anda tercaya sebagai DBA, jangan lukai kepercayaan bos Anda.</a:t>
            </a:r>
          </a:p>
          <a:p>
            <a:pPr indent="0" eaLnBrk="1" hangingPunct="1">
              <a:lnSpc>
                <a:spcPct val="90000"/>
              </a:lnSpc>
              <a:buFontTx/>
              <a:buNone/>
              <a:defRPr/>
            </a:pPr>
            <a:endParaRPr lang="en-US" sz="2200" smtClean="0"/>
          </a:p>
        </p:txBody>
      </p:sp>
      <p:sp>
        <p:nvSpPr>
          <p:cNvPr id="175107" name="Rectangle 3"/>
          <p:cNvSpPr>
            <a:spLocks noGrp="1" noChangeArrowheads="1"/>
          </p:cNvSpPr>
          <p:nvPr>
            <p:ph type="body" sz="half" idx="2"/>
          </p:nvPr>
        </p:nvSpPr>
        <p:spPr>
          <a:xfrm>
            <a:off x="4643438" y="549275"/>
            <a:ext cx="3816350" cy="2879725"/>
          </a:xfrm>
          <a:ln>
            <a:solidFill>
              <a:srgbClr val="C0C0C0"/>
            </a:solidFill>
          </a:ln>
        </p:spPr>
        <p:txBody>
          <a:bodyPr/>
          <a:lstStyle/>
          <a:p>
            <a:pPr indent="0" eaLnBrk="1" hangingPunct="1">
              <a:lnSpc>
                <a:spcPct val="90000"/>
              </a:lnSpc>
              <a:buFontTx/>
              <a:buNone/>
              <a:defRPr/>
            </a:pPr>
            <a:r>
              <a:rPr lang="en-US" sz="2200" smtClean="0"/>
              <a:t>Liberal:</a:t>
            </a:r>
          </a:p>
          <a:p>
            <a:pPr indent="0" eaLnBrk="1" hangingPunct="1">
              <a:lnSpc>
                <a:spcPct val="90000"/>
              </a:lnSpc>
              <a:buFontTx/>
              <a:buNone/>
              <a:defRPr/>
            </a:pPr>
            <a:r>
              <a:rPr lang="en-US" sz="2200" smtClean="0"/>
              <a:t>Teman adalah teman. Mereka berhak tahu bahwa mereka dirugikan. Tetapi beritahu teman Anda, bahwa jangan telan pil itu, sehingga Anda dapat memberitahu mereka untuk informasi di masa depan.</a:t>
            </a:r>
          </a:p>
        </p:txBody>
      </p:sp>
      <p:sp>
        <p:nvSpPr>
          <p:cNvPr id="175108" name="Rectangle 4"/>
          <p:cNvSpPr>
            <a:spLocks noChangeArrowheads="1"/>
          </p:cNvSpPr>
          <p:nvPr/>
        </p:nvSpPr>
        <p:spPr bwMode="auto">
          <a:xfrm>
            <a:off x="323850" y="3978275"/>
            <a:ext cx="8135938" cy="2403475"/>
          </a:xfrm>
          <a:prstGeom prst="rect">
            <a:avLst/>
          </a:prstGeom>
          <a:noFill/>
          <a:ln w="12700">
            <a:noFill/>
            <a:miter lim="800000"/>
            <a:headEnd/>
            <a:tailEnd/>
          </a:ln>
          <a:effectLst>
            <a:outerShdw dist="51782" dir="6150641" algn="ctr" rotWithShape="0">
              <a:schemeClr val="bg2">
                <a:alpha val="75000"/>
              </a:schemeClr>
            </a:outerShdw>
          </a:effectLst>
        </p:spPr>
        <p:txBody>
          <a:bodyPr lIns="32146" tIns="0" rIns="32146" bIns="0"/>
          <a:lstStyle/>
          <a:p>
            <a:pPr marL="17463" defTabSz="642938">
              <a:lnSpc>
                <a:spcPct val="110000"/>
              </a:lnSpc>
              <a:buClrTx/>
              <a:buSzTx/>
              <a:buFontTx/>
              <a:buNone/>
              <a:defRPr/>
            </a:pPr>
            <a:r>
              <a:rPr lang="en-US" sz="2600">
                <a:solidFill>
                  <a:schemeClr val="tx1"/>
                </a:solidFill>
                <a:latin typeface="Arial Rounded MT" pitchFamily="32" charset="0"/>
              </a:rPr>
              <a:t>Kesimpulan:</a:t>
            </a:r>
          </a:p>
          <a:p>
            <a:pPr marL="17463" defTabSz="642938">
              <a:lnSpc>
                <a:spcPct val="110000"/>
              </a:lnSpc>
              <a:buClrTx/>
              <a:buSzTx/>
              <a:buFontTx/>
              <a:buNone/>
              <a:defRPr/>
            </a:pPr>
            <a:r>
              <a:rPr lang="en-US" sz="2600">
                <a:solidFill>
                  <a:schemeClr val="tx1"/>
                </a:solidFill>
                <a:latin typeface="Arial Rounded MT" pitchFamily="32" charset="0"/>
              </a:rPr>
              <a:t>DBA memiliki akses yang detail terhadap kredit card, gaji, dll. Dalam beberapa kasus tidak ada peraturan khusus dari perusahaan, ini semua tergantung kepada etika profesional Anda.</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377825" y="885825"/>
            <a:ext cx="7359650" cy="2324100"/>
          </a:xfrm>
        </p:spPr>
        <p:txBody>
          <a:bodyPr lIns="0" rIns="0" anchor="ctr"/>
          <a:lstStyle/>
          <a:p>
            <a:pPr indent="0" eaLnBrk="1" hangingPunct="1">
              <a:tabLst>
                <a:tab pos="15875" algn="l"/>
                <a:tab pos="639763"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dirty="0" smtClean="0"/>
              <a:t>Accuracy</a:t>
            </a:r>
            <a:br>
              <a:rPr lang="en-GB" dirty="0" smtClean="0"/>
            </a:br>
            <a:r>
              <a:rPr lang="en-GB" dirty="0" smtClean="0"/>
              <a:t>(</a:t>
            </a:r>
            <a:r>
              <a:rPr lang="en-GB" dirty="0" err="1" smtClean="0"/>
              <a:t>kebenaran</a:t>
            </a:r>
            <a:r>
              <a:rPr lang="en-GB" dirty="0" smtClean="0"/>
              <a:t>)</a:t>
            </a:r>
          </a:p>
        </p:txBody>
      </p:sp>
      <p:sp>
        <p:nvSpPr>
          <p:cNvPr id="33795" name="Rectangle 2"/>
          <p:cNvSpPr>
            <a:spLocks noGrp="1" noChangeArrowheads="1"/>
          </p:cNvSpPr>
          <p:nvPr>
            <p:ph type="body" idx="1"/>
          </p:nvPr>
        </p:nvSpPr>
        <p:spPr>
          <a:xfrm>
            <a:off x="360363" y="3536950"/>
            <a:ext cx="7451725" cy="2052638"/>
          </a:xfrm>
        </p:spPr>
        <p:txBody>
          <a:bodyPr lIns="0" rIns="0"/>
          <a:lstStyle/>
          <a:p>
            <a:pPr indent="0" eaLnBrk="1" hangingPunct="1">
              <a:buFontTx/>
              <a:buNone/>
              <a:tabLst>
                <a:tab pos="15875" algn="l"/>
                <a:tab pos="641350"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mtClean="0"/>
              <a:t>Siapa yang bertanggung-jawab kepada:</a:t>
            </a:r>
          </a:p>
          <a:p>
            <a:pPr indent="0" eaLnBrk="1" hangingPunct="1">
              <a:buFontTx/>
              <a:buNone/>
              <a:tabLst>
                <a:tab pos="15875" algn="l"/>
                <a:tab pos="641350"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mtClean="0"/>
              <a:t>Autentikasi, ketepatan, dan keakuratan informasi?</a:t>
            </a:r>
          </a:p>
          <a:p>
            <a:pPr indent="0" eaLnBrk="1" hangingPunct="1">
              <a:buFontTx/>
              <a:buNone/>
              <a:tabLst>
                <a:tab pos="15875" algn="l"/>
                <a:tab pos="641350"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endParaRPr lang="en-GB" smtClean="0"/>
          </a:p>
          <a:p>
            <a:pPr indent="0" eaLnBrk="1" hangingPunct="1">
              <a:buFontTx/>
              <a:buNone/>
              <a:tabLst>
                <a:tab pos="15875" algn="l"/>
                <a:tab pos="641350"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mtClean="0"/>
              <a:t>Siapa yang harus menanggung bila ada error di informasi dan bagaimana kesalahan itu berakibat kepada sistem secara keseluruhan?</a:t>
            </a:r>
          </a:p>
        </p:txBody>
      </p:sp>
      <p:pic>
        <p:nvPicPr>
          <p:cNvPr id="32772" name="Picture 4" descr="subpixel_accuracy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659563" y="-819150"/>
            <a:ext cx="3622675" cy="3559175"/>
          </a:xfrm>
          <a:prstGeom prst="rect">
            <a:avLst/>
          </a:prstGeom>
          <a:noFill/>
          <a:ln w="9525">
            <a:noFill/>
            <a:miter lim="800000"/>
            <a:headEnd/>
            <a:tailEnd/>
          </a:ln>
        </p:spPr>
      </p:pic>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endParaRPr lang="en-US"/>
          </a:p>
        </p:txBody>
      </p:sp>
      <p:pic>
        <p:nvPicPr>
          <p:cNvPr id="6147" name="Picture 3"/>
          <p:cNvPicPr>
            <a:picLocks noChangeAspect="1" noChangeArrowheads="1"/>
          </p:cNvPicPr>
          <p:nvPr/>
        </p:nvPicPr>
        <p:blipFill>
          <a:blip r:embed="rId3"/>
          <a:srcRect/>
          <a:stretch>
            <a:fillRect/>
          </a:stretch>
        </p:blipFill>
        <p:spPr bwMode="auto">
          <a:xfrm>
            <a:off x="1331913" y="3829050"/>
            <a:ext cx="6772275" cy="3028950"/>
          </a:xfrm>
          <a:prstGeom prst="rect">
            <a:avLst/>
          </a:prstGeom>
          <a:noFill/>
          <a:ln w="9525">
            <a:noFill/>
            <a:miter lim="800000"/>
            <a:headEnd/>
            <a:tailEnd/>
          </a:ln>
        </p:spPr>
      </p:pic>
      <p:sp>
        <p:nvSpPr>
          <p:cNvPr id="112644" name="Rectangle 4"/>
          <p:cNvSpPr>
            <a:spLocks noGrp="1" noChangeArrowheads="1"/>
          </p:cNvSpPr>
          <p:nvPr>
            <p:ph type="title"/>
          </p:nvPr>
        </p:nvSpPr>
        <p:spPr>
          <a:xfrm>
            <a:off x="684213" y="1341438"/>
            <a:ext cx="7772400" cy="1143000"/>
          </a:xfrm>
        </p:spPr>
        <p:txBody>
          <a:bodyPr/>
          <a:lstStyle/>
          <a:p>
            <a:pPr indent="0" eaLnBrk="1" hangingPunct="1">
              <a:defRPr/>
            </a:pPr>
            <a:r>
              <a:rPr lang="en-US" sz="5200" smtClean="0">
                <a:solidFill>
                  <a:schemeClr val="bg1"/>
                </a:solidFill>
                <a:effectLst>
                  <a:outerShdw blurRad="38100" dist="38100" dir="2700000" algn="tl">
                    <a:srgbClr val="FFFFFF"/>
                  </a:outerShdw>
                </a:effectLst>
                <a:latin typeface="Trebuchet MS" pitchFamily="34" charset="0"/>
              </a:rPr>
              <a:t>Setiap bulannya ada 2,7 miliar search di Google</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377825" y="944563"/>
            <a:ext cx="7359650" cy="2203450"/>
          </a:xfrm>
        </p:spPr>
        <p:txBody>
          <a:bodyPr lIns="0" rIns="0" anchor="ctr"/>
          <a:lstStyle/>
          <a:p>
            <a:pPr indent="0" eaLnBrk="1" hangingPunct="1">
              <a:tabLst>
                <a:tab pos="15875" algn="l"/>
                <a:tab pos="639763"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dirty="0" smtClean="0"/>
              <a:t>Accuracy</a:t>
            </a:r>
            <a:br>
              <a:rPr lang="en-GB" dirty="0" smtClean="0"/>
            </a:br>
            <a:r>
              <a:rPr lang="en-GB" dirty="0" smtClean="0"/>
              <a:t>(</a:t>
            </a:r>
            <a:r>
              <a:rPr lang="en-GB" dirty="0" err="1" smtClean="0"/>
              <a:t>kebenaran</a:t>
            </a:r>
            <a:r>
              <a:rPr lang="en-GB" dirty="0" smtClean="0"/>
              <a:t>)</a:t>
            </a:r>
          </a:p>
        </p:txBody>
      </p:sp>
      <p:sp>
        <p:nvSpPr>
          <p:cNvPr id="34819" name="Rectangle 2"/>
          <p:cNvSpPr>
            <a:spLocks noGrp="1" noChangeArrowheads="1"/>
          </p:cNvSpPr>
          <p:nvPr>
            <p:ph type="body" idx="1"/>
          </p:nvPr>
        </p:nvSpPr>
        <p:spPr>
          <a:xfrm>
            <a:off x="395288" y="3573463"/>
            <a:ext cx="7359650" cy="2005012"/>
          </a:xfrm>
        </p:spPr>
        <p:txBody>
          <a:bodyPr lIns="0" rIns="0"/>
          <a:lstStyle/>
          <a:p>
            <a:pPr indent="0" eaLnBrk="1" hangingPunct="1">
              <a:buFontTx/>
              <a:buNone/>
              <a:tabLst>
                <a:tab pos="15875" algn="l"/>
                <a:tab pos="641350"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mtClean="0"/>
              <a:t>Mis-informasi dapat berakibat fatal terhadap kehidupan seseorang.</a:t>
            </a:r>
          </a:p>
          <a:p>
            <a:pPr indent="0" eaLnBrk="1" hangingPunct="1">
              <a:buFontTx/>
              <a:buNone/>
              <a:tabLst>
                <a:tab pos="15875" algn="l"/>
                <a:tab pos="641350"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endParaRPr lang="en-GB" smtClean="0"/>
          </a:p>
          <a:p>
            <a:pPr indent="0" eaLnBrk="1" hangingPunct="1">
              <a:buFontTx/>
              <a:buNone/>
              <a:tabLst>
                <a:tab pos="15875" algn="l"/>
                <a:tab pos="641350"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mtClean="0"/>
              <a:t>Khususnya saat bila  pihak yang memiliki informasi tak akurat tersebut diuntungkan dengan adanya power dan otoritas.</a:t>
            </a:r>
          </a:p>
        </p:txBody>
      </p:sp>
      <p:pic>
        <p:nvPicPr>
          <p:cNvPr id="33796" name="Picture 4" descr="subpixel_accuracy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659563" y="-819150"/>
            <a:ext cx="3622675" cy="3559175"/>
          </a:xfrm>
          <a:prstGeom prst="rect">
            <a:avLst/>
          </a:prstGeom>
          <a:noFill/>
          <a:ln w="9525">
            <a:noFill/>
            <a:miter lim="800000"/>
            <a:headEnd/>
            <a:tailEnd/>
          </a:ln>
        </p:spPr>
      </p:pic>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indent="0" eaLnBrk="1" hangingPunct="1">
              <a:defRPr/>
            </a:pPr>
            <a:r>
              <a:rPr lang="en-GB" sz="5200" smtClean="0"/>
              <a:t>Data Tanpa Integritas = Data Terkontaminasi</a:t>
            </a:r>
            <a:endParaRPr lang="en-US" sz="5200" smtClean="0"/>
          </a:p>
        </p:txBody>
      </p:sp>
      <p:sp>
        <p:nvSpPr>
          <p:cNvPr id="180227" name="Rectangle 3"/>
          <p:cNvSpPr>
            <a:spLocks noGrp="1" noChangeArrowheads="1"/>
          </p:cNvSpPr>
          <p:nvPr>
            <p:ph type="body" idx="1"/>
          </p:nvPr>
        </p:nvSpPr>
        <p:spPr/>
        <p:txBody>
          <a:bodyPr/>
          <a:lstStyle/>
          <a:p>
            <a:pPr indent="0" eaLnBrk="1" hangingPunct="1">
              <a:buFontTx/>
              <a:buNone/>
              <a:defRPr/>
            </a:pPr>
            <a:r>
              <a:rPr lang="en-US" smtClean="0"/>
              <a:t>Memberbaiki data dengan pembersihan tidak sulit.</a:t>
            </a:r>
          </a:p>
          <a:p>
            <a:pPr indent="0" eaLnBrk="1" hangingPunct="1">
              <a:buFontTx/>
              <a:buNone/>
              <a:defRPr/>
            </a:pPr>
            <a:r>
              <a:rPr lang="en-US" smtClean="0"/>
              <a:t>Tapi mahal.</a:t>
            </a:r>
          </a:p>
          <a:p>
            <a:pPr indent="0" eaLnBrk="1" hangingPunct="1">
              <a:buFontTx/>
              <a:buNone/>
              <a:defRPr/>
            </a:pPr>
            <a:r>
              <a:rPr lang="en-US" smtClean="0"/>
              <a:t>Perlu specialist.</a:t>
            </a:r>
          </a:p>
          <a:p>
            <a:pPr indent="0" eaLnBrk="1" hangingPunct="1">
              <a:buFontTx/>
              <a:buNone/>
              <a:defRPr/>
            </a:pPr>
            <a:endParaRPr lang="en-US"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pPr indent="0" eaLnBrk="1" hangingPunct="1">
              <a:defRPr/>
            </a:pPr>
            <a:r>
              <a:rPr lang="en-US" smtClean="0"/>
              <a:t>Rubah data untuk tujuan marketing</a:t>
            </a:r>
          </a:p>
        </p:txBody>
      </p:sp>
      <p:sp>
        <p:nvSpPr>
          <p:cNvPr id="182275" name="Rectangle 3"/>
          <p:cNvSpPr>
            <a:spLocks noGrp="1" noChangeArrowheads="1"/>
          </p:cNvSpPr>
          <p:nvPr>
            <p:ph type="body" idx="1"/>
          </p:nvPr>
        </p:nvSpPr>
        <p:spPr>
          <a:xfrm>
            <a:off x="360363" y="3536950"/>
            <a:ext cx="8315325" cy="3321050"/>
          </a:xfrm>
        </p:spPr>
        <p:txBody>
          <a:bodyPr/>
          <a:lstStyle/>
          <a:p>
            <a:pPr indent="0" eaLnBrk="1" hangingPunct="1">
              <a:buFontTx/>
              <a:buNone/>
              <a:defRPr/>
            </a:pPr>
            <a:r>
              <a:rPr lang="en-US" smtClean="0"/>
              <a:t>Problem: Anda mendapat tugas memasukkan  data dan menggambar grafik untuk laporan keuangan. Bos Anda meminta untuk menghapus tampilan yang rendah, karena akan menyebabkan laporan akan jelek secara keseluruhan.</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body" sz="half" idx="1"/>
          </p:nvPr>
        </p:nvSpPr>
        <p:spPr>
          <a:xfrm>
            <a:off x="360363" y="620713"/>
            <a:ext cx="3924300" cy="2879725"/>
          </a:xfrm>
          <a:ln>
            <a:solidFill>
              <a:srgbClr val="C0C0C0"/>
            </a:solidFill>
          </a:ln>
        </p:spPr>
        <p:txBody>
          <a:bodyPr/>
          <a:lstStyle/>
          <a:p>
            <a:pPr indent="0" eaLnBrk="1" hangingPunct="1">
              <a:lnSpc>
                <a:spcPct val="90000"/>
              </a:lnSpc>
              <a:buFontTx/>
              <a:buNone/>
              <a:defRPr/>
            </a:pPr>
            <a:r>
              <a:rPr lang="en-US" sz="2200" smtClean="0"/>
              <a:t>Konservatif:</a:t>
            </a:r>
          </a:p>
          <a:p>
            <a:pPr indent="0" eaLnBrk="1" hangingPunct="1">
              <a:lnSpc>
                <a:spcPct val="90000"/>
              </a:lnSpc>
              <a:buFontTx/>
              <a:buNone/>
              <a:defRPr/>
            </a:pPr>
            <a:r>
              <a:rPr lang="en-US" sz="2200" smtClean="0"/>
              <a:t>Merubah data akan menyebabkan masalah-masalah lain yang berkelanjutan. Tolak permintaan bos Anda dan jelaskan bahwa Anda tidak ingin terlibat dalam masalah hukum.</a:t>
            </a:r>
          </a:p>
          <a:p>
            <a:pPr indent="0" eaLnBrk="1" hangingPunct="1">
              <a:lnSpc>
                <a:spcPct val="90000"/>
              </a:lnSpc>
              <a:buFontTx/>
              <a:buNone/>
              <a:defRPr/>
            </a:pPr>
            <a:endParaRPr lang="en-US" sz="2200" smtClean="0"/>
          </a:p>
        </p:txBody>
      </p:sp>
      <p:sp>
        <p:nvSpPr>
          <p:cNvPr id="184323" name="Rectangle 3"/>
          <p:cNvSpPr>
            <a:spLocks noGrp="1" noChangeArrowheads="1"/>
          </p:cNvSpPr>
          <p:nvPr>
            <p:ph type="body" sz="half" idx="2"/>
          </p:nvPr>
        </p:nvSpPr>
        <p:spPr>
          <a:xfrm>
            <a:off x="4643438" y="549275"/>
            <a:ext cx="3816350" cy="2879725"/>
          </a:xfrm>
          <a:ln>
            <a:solidFill>
              <a:srgbClr val="C0C0C0"/>
            </a:solidFill>
          </a:ln>
        </p:spPr>
        <p:txBody>
          <a:bodyPr/>
          <a:lstStyle/>
          <a:p>
            <a:pPr indent="0" eaLnBrk="1" hangingPunct="1">
              <a:lnSpc>
                <a:spcPct val="90000"/>
              </a:lnSpc>
              <a:buFontTx/>
              <a:buNone/>
              <a:defRPr/>
            </a:pPr>
            <a:r>
              <a:rPr lang="en-US" sz="2200" smtClean="0"/>
              <a:t>Liberal:</a:t>
            </a:r>
          </a:p>
          <a:p>
            <a:pPr indent="0" eaLnBrk="1" hangingPunct="1">
              <a:lnSpc>
                <a:spcPct val="90000"/>
              </a:lnSpc>
              <a:buFontTx/>
              <a:buNone/>
              <a:defRPr/>
            </a:pPr>
            <a:r>
              <a:rPr lang="en-US" sz="2200" smtClean="0"/>
              <a:t>Itu adalah hak prerogatif bos Anda. Pastikan saja bahwa itu tidak membuat data menjadi tidak akurat, dengan hanya membatasi laporan. Jangan terjebak dalam merubah atau menghapus data.</a:t>
            </a:r>
          </a:p>
        </p:txBody>
      </p:sp>
      <p:sp>
        <p:nvSpPr>
          <p:cNvPr id="184324" name="Rectangle 4"/>
          <p:cNvSpPr>
            <a:spLocks noChangeArrowheads="1"/>
          </p:cNvSpPr>
          <p:nvPr/>
        </p:nvSpPr>
        <p:spPr bwMode="auto">
          <a:xfrm>
            <a:off x="323850" y="3978275"/>
            <a:ext cx="8135938" cy="2403475"/>
          </a:xfrm>
          <a:prstGeom prst="rect">
            <a:avLst/>
          </a:prstGeom>
          <a:noFill/>
          <a:ln w="12700">
            <a:noFill/>
            <a:miter lim="800000"/>
            <a:headEnd/>
            <a:tailEnd/>
          </a:ln>
          <a:effectLst>
            <a:outerShdw dist="51782" dir="6150641" algn="ctr" rotWithShape="0">
              <a:schemeClr val="bg2">
                <a:alpha val="75000"/>
              </a:schemeClr>
            </a:outerShdw>
          </a:effectLst>
        </p:spPr>
        <p:txBody>
          <a:bodyPr lIns="32146" tIns="0" rIns="32146" bIns="0"/>
          <a:lstStyle/>
          <a:p>
            <a:pPr marL="17463" defTabSz="642938">
              <a:lnSpc>
                <a:spcPct val="110000"/>
              </a:lnSpc>
              <a:buClrTx/>
              <a:buSzTx/>
              <a:buFontTx/>
              <a:buNone/>
              <a:defRPr/>
            </a:pPr>
            <a:r>
              <a:rPr lang="en-US" sz="2600">
                <a:solidFill>
                  <a:schemeClr val="tx1"/>
                </a:solidFill>
                <a:latin typeface="Arial Rounded MT" pitchFamily="32" charset="0"/>
              </a:rPr>
              <a:t>Kesimpulan:</a:t>
            </a:r>
          </a:p>
          <a:p>
            <a:pPr marL="17463" defTabSz="642938">
              <a:lnSpc>
                <a:spcPct val="110000"/>
              </a:lnSpc>
              <a:buClrTx/>
              <a:buSzTx/>
              <a:buFontTx/>
              <a:buNone/>
              <a:defRPr/>
            </a:pPr>
            <a:r>
              <a:rPr lang="en-US" sz="2600">
                <a:solidFill>
                  <a:schemeClr val="tx1"/>
                </a:solidFill>
                <a:latin typeface="Arial Rounded MT" pitchFamily="32" charset="0"/>
              </a:rPr>
              <a:t>Sayangnya hal ini sering terjadi. Tidak melaporkan sesi data tertentu lebih baik daripada merubah data. Selalu ingat hukum dan etika profesional Anda. Karena apa yang Anda lakukan akan menjadi bahan pijakan suatu keputusan.</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377825" y="885825"/>
            <a:ext cx="7359650" cy="2324100"/>
          </a:xfrm>
        </p:spPr>
        <p:txBody>
          <a:bodyPr lIns="0" rIns="0" anchor="ctr"/>
          <a:lstStyle/>
          <a:p>
            <a:pPr indent="0" eaLnBrk="1" hangingPunct="1">
              <a:tabLst>
                <a:tab pos="15875" algn="l"/>
                <a:tab pos="639763"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dirty="0" smtClean="0"/>
              <a:t>Property</a:t>
            </a:r>
            <a:br>
              <a:rPr lang="en-GB" dirty="0" smtClean="0"/>
            </a:br>
            <a:r>
              <a:rPr lang="en-GB" dirty="0" smtClean="0"/>
              <a:t>(</a:t>
            </a:r>
            <a:r>
              <a:rPr lang="en-GB" dirty="0" err="1" smtClean="0"/>
              <a:t>kepemilikan</a:t>
            </a:r>
            <a:r>
              <a:rPr lang="en-GB" dirty="0" smtClean="0"/>
              <a:t>)</a:t>
            </a:r>
          </a:p>
        </p:txBody>
      </p:sp>
      <p:sp>
        <p:nvSpPr>
          <p:cNvPr id="38915" name="Rectangle 2"/>
          <p:cNvSpPr>
            <a:spLocks noGrp="1" noChangeArrowheads="1"/>
          </p:cNvSpPr>
          <p:nvPr>
            <p:ph type="body" idx="1"/>
          </p:nvPr>
        </p:nvSpPr>
        <p:spPr>
          <a:xfrm>
            <a:off x="360363" y="3536950"/>
            <a:ext cx="7359650" cy="2052638"/>
          </a:xfrm>
        </p:spPr>
        <p:txBody>
          <a:bodyPr lIns="0" rIns="0"/>
          <a:lstStyle/>
          <a:p>
            <a:pPr indent="0" eaLnBrk="1" hangingPunct="1">
              <a:buFontTx/>
              <a:buNone/>
              <a:tabLst>
                <a:tab pos="15875" algn="l"/>
                <a:tab pos="641350"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mtClean="0"/>
              <a:t>Siapa pemilik informasi? Bagaimana harganya? Siapa channel atau bagaimana informasi itu mengalir? Siapa yang boleh mengakses?</a:t>
            </a:r>
          </a:p>
        </p:txBody>
      </p:sp>
      <p:pic>
        <p:nvPicPr>
          <p:cNvPr id="37892" name="Picture 5"/>
          <p:cNvPicPr>
            <a:picLocks noChangeAspect="1" noChangeArrowheads="1"/>
          </p:cNvPicPr>
          <p:nvPr/>
        </p:nvPicPr>
        <p:blipFill>
          <a:blip r:embed="rId3"/>
          <a:srcRect/>
          <a:stretch>
            <a:fillRect/>
          </a:stretch>
        </p:blipFill>
        <p:spPr bwMode="auto">
          <a:xfrm>
            <a:off x="7092950" y="404813"/>
            <a:ext cx="1600200" cy="1600200"/>
          </a:xfrm>
          <a:prstGeom prst="rect">
            <a:avLst/>
          </a:prstGeom>
          <a:noFill/>
          <a:ln w="9525">
            <a:noFill/>
            <a:miter lim="800000"/>
            <a:headEnd/>
            <a:tailEnd/>
          </a:ln>
        </p:spPr>
      </p:pic>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684213" y="2708275"/>
            <a:ext cx="7359650" cy="2203450"/>
          </a:xfrm>
        </p:spPr>
        <p:txBody>
          <a:bodyPr lIns="0" rIns="0" anchor="ctr"/>
          <a:lstStyle/>
          <a:p>
            <a:pPr indent="0" eaLnBrk="1" hangingPunct="1">
              <a:tabLst>
                <a:tab pos="15875" algn="l"/>
                <a:tab pos="639763"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mtClean="0"/>
              <a:t>Intellectual Property</a:t>
            </a:r>
          </a:p>
        </p:txBody>
      </p:sp>
      <p:pic>
        <p:nvPicPr>
          <p:cNvPr id="38915" name="Picture 4" descr="BrainIdeaSmall2"/>
          <p:cNvPicPr>
            <a:picLocks noChangeAspect="1" noChangeArrowheads="1"/>
          </p:cNvPicPr>
          <p:nvPr/>
        </p:nvPicPr>
        <p:blipFill>
          <a:blip r:embed="rId3"/>
          <a:srcRect/>
          <a:stretch>
            <a:fillRect/>
          </a:stretch>
        </p:blipFill>
        <p:spPr bwMode="auto">
          <a:xfrm>
            <a:off x="2339975" y="260350"/>
            <a:ext cx="3600450" cy="2884488"/>
          </a:xfrm>
          <a:prstGeom prst="rect">
            <a:avLst/>
          </a:prstGeom>
          <a:noFill/>
          <a:ln w="9525">
            <a:noFill/>
            <a:miter lim="800000"/>
            <a:headEnd/>
            <a:tailEnd/>
          </a:ln>
        </p:spPr>
      </p:pic>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377825" y="944563"/>
            <a:ext cx="7359650" cy="2203450"/>
          </a:xfrm>
        </p:spPr>
        <p:txBody>
          <a:bodyPr lIns="0" rIns="0" anchor="ctr"/>
          <a:lstStyle/>
          <a:p>
            <a:pPr indent="0" eaLnBrk="1" hangingPunct="1">
              <a:defRPr/>
            </a:pPr>
            <a:r>
              <a:rPr lang="en-GB" smtClean="0"/>
              <a:t>Property</a:t>
            </a:r>
            <a:endParaRPr lang="en-US" smtClean="0"/>
          </a:p>
        </p:txBody>
      </p:sp>
      <p:sp>
        <p:nvSpPr>
          <p:cNvPr id="40963" name="Rectangle 2"/>
          <p:cNvSpPr>
            <a:spLocks noGrp="1" noChangeArrowheads="1"/>
          </p:cNvSpPr>
          <p:nvPr>
            <p:ph type="body" idx="1"/>
          </p:nvPr>
        </p:nvSpPr>
        <p:spPr>
          <a:xfrm>
            <a:off x="360363" y="3536950"/>
            <a:ext cx="7359650" cy="2005013"/>
          </a:xfrm>
        </p:spPr>
        <p:txBody>
          <a:bodyPr lIns="0" rIns="0"/>
          <a:lstStyle/>
          <a:p>
            <a:pPr indent="0" eaLnBrk="1" hangingPunct="1">
              <a:buFontTx/>
              <a:buNone/>
              <a:defRPr/>
            </a:pPr>
            <a:r>
              <a:rPr lang="en-GB" smtClean="0"/>
              <a:t>Sebuah informasi mungkin memerlukan harga yang tinggi untuk memproduksinya.</a:t>
            </a:r>
          </a:p>
          <a:p>
            <a:pPr indent="0" eaLnBrk="1" hangingPunct="1">
              <a:buFontTx/>
              <a:buNone/>
              <a:defRPr/>
            </a:pPr>
            <a:endParaRPr lang="en-GB" smtClean="0"/>
          </a:p>
          <a:p>
            <a:pPr indent="0" eaLnBrk="1" hangingPunct="1">
              <a:buFontTx/>
              <a:buNone/>
              <a:defRPr/>
            </a:pPr>
            <a:r>
              <a:rPr lang="en-GB" smtClean="0"/>
              <a:t>Sekali diproduksi secara digital, maka ia mudah direproduksi dan didistribusikan, tanpa merusak produk aslinya.</a:t>
            </a:r>
          </a:p>
        </p:txBody>
      </p:sp>
      <p:pic>
        <p:nvPicPr>
          <p:cNvPr id="39940" name="Picture 4"/>
          <p:cNvPicPr>
            <a:picLocks noChangeAspect="1" noChangeArrowheads="1"/>
          </p:cNvPicPr>
          <p:nvPr/>
        </p:nvPicPr>
        <p:blipFill>
          <a:blip r:embed="rId3"/>
          <a:srcRect/>
          <a:stretch>
            <a:fillRect/>
          </a:stretch>
        </p:blipFill>
        <p:spPr bwMode="auto">
          <a:xfrm>
            <a:off x="7092950" y="404813"/>
            <a:ext cx="1600200" cy="1600200"/>
          </a:xfrm>
          <a:prstGeom prst="rect">
            <a:avLst/>
          </a:prstGeom>
          <a:noFill/>
          <a:ln w="9525">
            <a:noFill/>
            <a:miter lim="800000"/>
            <a:headEnd/>
            <a:tailEnd/>
          </a:ln>
        </p:spPr>
      </p:pic>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377825" y="885825"/>
            <a:ext cx="7359650" cy="2324100"/>
          </a:xfrm>
        </p:spPr>
        <p:txBody>
          <a:bodyPr lIns="0" rIns="0" anchor="ctr"/>
          <a:lstStyle/>
          <a:p>
            <a:pPr indent="0" eaLnBrk="1" hangingPunct="1">
              <a:tabLst>
                <a:tab pos="15875" algn="l"/>
                <a:tab pos="639763"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mtClean="0"/>
              <a:t>Accessibility</a:t>
            </a:r>
            <a:br>
              <a:rPr lang="en-GB" smtClean="0"/>
            </a:br>
            <a:r>
              <a:rPr lang="en-GB" smtClean="0"/>
              <a:t>(hak akses)</a:t>
            </a:r>
          </a:p>
        </p:txBody>
      </p:sp>
      <p:sp>
        <p:nvSpPr>
          <p:cNvPr id="41987" name="Rectangle 2"/>
          <p:cNvSpPr>
            <a:spLocks noGrp="1" noChangeArrowheads="1"/>
          </p:cNvSpPr>
          <p:nvPr>
            <p:ph type="body" idx="1"/>
          </p:nvPr>
        </p:nvSpPr>
        <p:spPr>
          <a:xfrm>
            <a:off x="428625" y="3857625"/>
            <a:ext cx="7359650" cy="2052638"/>
          </a:xfrm>
        </p:spPr>
        <p:txBody>
          <a:bodyPr lIns="0" rIns="0"/>
          <a:lstStyle/>
          <a:p>
            <a:pPr indent="0" eaLnBrk="1" hangingPunct="1">
              <a:buFontTx/>
              <a:buNone/>
              <a:tabLst>
                <a:tab pos="15875" algn="l"/>
                <a:tab pos="641350"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mtClean="0"/>
              <a:t>Informasi apa yang dapat diperoleh oleh seseorang atau organisasi? Dalam kondisi seperti apa?</a:t>
            </a:r>
          </a:p>
          <a:p>
            <a:pPr indent="0" eaLnBrk="1" hangingPunct="1">
              <a:buFontTx/>
              <a:buNone/>
              <a:tabLst>
                <a:tab pos="15875" algn="l"/>
                <a:tab pos="641350"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endParaRPr lang="en-GB" smtClean="0"/>
          </a:p>
        </p:txBody>
      </p:sp>
      <p:pic>
        <p:nvPicPr>
          <p:cNvPr id="40964" name="Picture 4" descr="accessibility1"/>
          <p:cNvPicPr>
            <a:picLocks noChangeAspect="1" noChangeArrowheads="1"/>
          </p:cNvPicPr>
          <p:nvPr/>
        </p:nvPicPr>
        <p:blipFill>
          <a:blip r:embed="rId3"/>
          <a:srcRect/>
          <a:stretch>
            <a:fillRect/>
          </a:stretch>
        </p:blipFill>
        <p:spPr bwMode="auto">
          <a:xfrm>
            <a:off x="6732588" y="404813"/>
            <a:ext cx="2155825" cy="1830387"/>
          </a:xfrm>
          <a:prstGeom prst="rect">
            <a:avLst/>
          </a:prstGeom>
          <a:noFill/>
          <a:ln w="9525">
            <a:noFill/>
            <a:miter lim="800000"/>
            <a:headEnd/>
            <a:tailEnd/>
          </a:ln>
        </p:spPr>
      </p:pic>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a:xfrm>
            <a:off x="382588" y="404813"/>
            <a:ext cx="8078787" cy="1709737"/>
          </a:xfrm>
        </p:spPr>
        <p:txBody>
          <a:bodyPr lIns="0" rIns="0" anchor="ctr"/>
          <a:lstStyle/>
          <a:p>
            <a:pPr indent="0" eaLnBrk="1" hangingPunct="1">
              <a:tabLst>
                <a:tab pos="15875" algn="l"/>
                <a:tab pos="639763"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mtClean="0"/>
              <a:t>Standar Etika Profesi IT</a:t>
            </a:r>
          </a:p>
        </p:txBody>
      </p:sp>
      <p:sp>
        <p:nvSpPr>
          <p:cNvPr id="43011" name="Rectangle 2"/>
          <p:cNvSpPr>
            <a:spLocks noGrp="1" noChangeArrowheads="1"/>
          </p:cNvSpPr>
          <p:nvPr>
            <p:ph type="body" idx="1"/>
          </p:nvPr>
        </p:nvSpPr>
        <p:spPr>
          <a:xfrm>
            <a:off x="382588" y="2519363"/>
            <a:ext cx="8078787" cy="3678237"/>
          </a:xfrm>
        </p:spPr>
        <p:txBody>
          <a:bodyPr lIns="0" rIns="0"/>
          <a:lstStyle/>
          <a:p>
            <a:pPr indent="0" eaLnBrk="1" hangingPunct="1">
              <a:buFontTx/>
              <a:buNone/>
              <a:tabLst>
                <a:tab pos="15875" algn="l"/>
                <a:tab pos="641350"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z="2400" smtClean="0"/>
              <a:t>ACM</a:t>
            </a:r>
          </a:p>
          <a:p>
            <a:pPr indent="0" eaLnBrk="1" hangingPunct="1">
              <a:buFontTx/>
              <a:buNone/>
              <a:tabLst>
                <a:tab pos="15875" algn="l"/>
                <a:tab pos="641350"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z="2400" smtClean="0"/>
              <a:t>       “Code of Ethics and Professional Conduct”</a:t>
            </a:r>
          </a:p>
          <a:p>
            <a:pPr indent="0" eaLnBrk="1" hangingPunct="1">
              <a:buFontTx/>
              <a:buNone/>
              <a:tabLst>
                <a:tab pos="15875" algn="l"/>
                <a:tab pos="641350"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z="2400" smtClean="0"/>
              <a:t>Computer Ethics Institute</a:t>
            </a:r>
          </a:p>
          <a:p>
            <a:pPr lvl="1" indent="0" eaLnBrk="1" hangingPunct="1">
              <a:buFontTx/>
              <a:buNone/>
              <a:tabLst>
                <a:tab pos="15875" algn="l"/>
                <a:tab pos="641350"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z="2400" smtClean="0"/>
              <a:t>       “The Ten Commandements of Ethic's”</a:t>
            </a:r>
          </a:p>
          <a:p>
            <a:pPr indent="0" eaLnBrk="1" hangingPunct="1">
              <a:buFontTx/>
              <a:buNone/>
              <a:tabLst>
                <a:tab pos="15875" algn="l"/>
                <a:tab pos="641350"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z="2400" smtClean="0">
                <a:cs typeface="Arial" pitchFamily="34" charset="0"/>
              </a:rPr>
              <a:t>Data Processing Management Association</a:t>
            </a:r>
          </a:p>
          <a:p>
            <a:pPr lvl="1" indent="0" eaLnBrk="1" hangingPunct="1">
              <a:buFontTx/>
              <a:buNone/>
              <a:tabLst>
                <a:tab pos="15875" algn="l"/>
                <a:tab pos="641350"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r>
              <a:rPr lang="en-GB" sz="2400" smtClean="0">
                <a:cs typeface="Arial" pitchFamily="34" charset="0"/>
              </a:rPr>
              <a:t>       “Code of Ethics and Standards of Conduct”</a:t>
            </a:r>
          </a:p>
          <a:p>
            <a:pPr lvl="1" indent="0" eaLnBrk="1" hangingPunct="1">
              <a:buFontTx/>
              <a:buNone/>
              <a:tabLst>
                <a:tab pos="15875" algn="l"/>
                <a:tab pos="641350" algn="l"/>
                <a:tab pos="1282700" algn="l"/>
                <a:tab pos="1925638" algn="l"/>
                <a:tab pos="2568575" algn="l"/>
                <a:tab pos="3211513" algn="l"/>
                <a:tab pos="3854450" algn="l"/>
                <a:tab pos="4497388" algn="l"/>
                <a:tab pos="5140325" algn="l"/>
                <a:tab pos="5783263" algn="l"/>
                <a:tab pos="6426200" algn="l"/>
                <a:tab pos="7069138" algn="l"/>
                <a:tab pos="7712075" algn="l"/>
                <a:tab pos="8355013" algn="l"/>
                <a:tab pos="8997950" algn="l"/>
                <a:tab pos="9640888" algn="l"/>
                <a:tab pos="10283825" algn="l"/>
                <a:tab pos="10926763" algn="l"/>
              </a:tabLst>
              <a:defRPr/>
            </a:pPr>
            <a:endParaRPr lang="en-GB" sz="2400" smtClean="0">
              <a:cs typeface="Arial" pitchFamily="34" charset="0"/>
            </a:endParaRPr>
          </a:p>
        </p:txBody>
      </p:sp>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625" y="500063"/>
            <a:ext cx="8143875" cy="1143000"/>
          </a:xfrm>
        </p:spPr>
        <p:txBody>
          <a:bodyPr/>
          <a:lstStyle/>
          <a:p>
            <a:pPr>
              <a:defRPr/>
            </a:pPr>
            <a:r>
              <a:rPr lang="en-US" sz="3200" b="1" dirty="0" err="1" smtClean="0"/>
              <a:t>Sepuluh</a:t>
            </a:r>
            <a:r>
              <a:rPr lang="en-US" sz="3200" b="1" dirty="0" smtClean="0"/>
              <a:t> </a:t>
            </a:r>
            <a:r>
              <a:rPr lang="en-US" sz="3200" b="1" dirty="0" err="1" smtClean="0"/>
              <a:t>Perintah</a:t>
            </a:r>
            <a:r>
              <a:rPr lang="en-US" sz="3200" b="1" dirty="0" smtClean="0"/>
              <a:t> </a:t>
            </a:r>
            <a:r>
              <a:rPr lang="en-US" sz="3200" b="1" dirty="0" err="1" smtClean="0"/>
              <a:t>untuk</a:t>
            </a:r>
            <a:r>
              <a:rPr lang="en-US" sz="3200" b="1" dirty="0" smtClean="0"/>
              <a:t> </a:t>
            </a:r>
            <a:r>
              <a:rPr lang="en-US" sz="3200" b="1" dirty="0" err="1" smtClean="0"/>
              <a:t>Etika</a:t>
            </a:r>
            <a:r>
              <a:rPr lang="en-US" sz="3200" b="1" dirty="0" smtClean="0"/>
              <a:t> </a:t>
            </a:r>
            <a:r>
              <a:rPr lang="en-US" sz="3200" b="1" dirty="0" err="1" smtClean="0"/>
              <a:t>Komputer</a:t>
            </a:r>
            <a:r>
              <a:rPr lang="en-US" sz="3200" b="1" dirty="0" smtClean="0"/>
              <a:t> Dari </a:t>
            </a:r>
            <a:r>
              <a:rPr lang="en-US" sz="3200" b="1" dirty="0" err="1" smtClean="0"/>
              <a:t>Institut</a:t>
            </a:r>
            <a:r>
              <a:rPr lang="en-US" sz="3200" b="1" dirty="0" smtClean="0"/>
              <a:t> </a:t>
            </a:r>
            <a:r>
              <a:rPr lang="en-US" sz="3200" b="1" dirty="0" err="1" smtClean="0"/>
              <a:t>Etika</a:t>
            </a:r>
            <a:r>
              <a:rPr lang="en-US" sz="3200" b="1" dirty="0" smtClean="0"/>
              <a:t> </a:t>
            </a:r>
            <a:r>
              <a:rPr lang="en-US" sz="3200" b="1" dirty="0" err="1" smtClean="0"/>
              <a:t>Komputer</a:t>
            </a:r>
            <a:r>
              <a:rPr lang="en-US" sz="3200" dirty="0" smtClean="0"/>
              <a:t> </a:t>
            </a:r>
            <a:endParaRPr lang="en-US" sz="3200" dirty="0"/>
          </a:p>
        </p:txBody>
      </p:sp>
      <p:sp>
        <p:nvSpPr>
          <p:cNvPr id="5" name="Content Placeholder 4"/>
          <p:cNvSpPr>
            <a:spLocks noGrp="1"/>
          </p:cNvSpPr>
          <p:nvPr>
            <p:ph idx="1"/>
          </p:nvPr>
        </p:nvSpPr>
        <p:spPr>
          <a:xfrm>
            <a:off x="214313" y="2000250"/>
            <a:ext cx="8358187" cy="4572000"/>
          </a:xfrm>
        </p:spPr>
        <p:txBody>
          <a:bodyPr/>
          <a:lstStyle/>
          <a:p>
            <a:pPr marL="457200" indent="-457200">
              <a:lnSpc>
                <a:spcPct val="80000"/>
              </a:lnSpc>
              <a:buFont typeface="+mj-lt"/>
              <a:buAutoNum type="arabicPeriod"/>
              <a:defRPr/>
            </a:pPr>
            <a:r>
              <a:rPr lang="en-US" sz="2200" dirty="0" err="1" smtClean="0">
                <a:sym typeface="Wingdings" pitchFamily="2" charset="2"/>
              </a:rPr>
              <a:t>Jangan</a:t>
            </a:r>
            <a:r>
              <a:rPr lang="en-US" sz="2200" dirty="0" smtClean="0">
                <a:sym typeface="Wingdings" pitchFamily="2" charset="2"/>
              </a:rPr>
              <a:t> </a:t>
            </a:r>
            <a:r>
              <a:rPr lang="en-US" sz="2200" dirty="0" err="1" smtClean="0">
                <a:sym typeface="Wingdings" pitchFamily="2" charset="2"/>
              </a:rPr>
              <a:t>menggunakan</a:t>
            </a:r>
            <a:r>
              <a:rPr lang="en-US" sz="2200" dirty="0" smtClean="0">
                <a:sym typeface="Wingdings" pitchFamily="2" charset="2"/>
              </a:rPr>
              <a:t> </a:t>
            </a:r>
            <a:r>
              <a:rPr lang="en-US" sz="2200" dirty="0" err="1" smtClean="0">
                <a:sym typeface="Wingdings" pitchFamily="2" charset="2"/>
              </a:rPr>
              <a:t>komputer</a:t>
            </a:r>
            <a:r>
              <a:rPr lang="en-US" sz="2200" dirty="0" smtClean="0">
                <a:sym typeface="Wingdings" pitchFamily="2" charset="2"/>
              </a:rPr>
              <a:t> </a:t>
            </a:r>
            <a:r>
              <a:rPr lang="en-US" sz="2200" dirty="0" err="1" smtClean="0">
                <a:sym typeface="Wingdings" pitchFamily="2" charset="2"/>
              </a:rPr>
              <a:t>untuk</a:t>
            </a:r>
            <a:r>
              <a:rPr lang="en-US" sz="2200" dirty="0" smtClean="0">
                <a:sym typeface="Wingdings" pitchFamily="2" charset="2"/>
              </a:rPr>
              <a:t> </a:t>
            </a:r>
            <a:r>
              <a:rPr lang="en-US" sz="2200" dirty="0" err="1" smtClean="0">
                <a:sym typeface="Wingdings" pitchFamily="2" charset="2"/>
              </a:rPr>
              <a:t>membahayakan</a:t>
            </a:r>
            <a:r>
              <a:rPr lang="en-US" sz="2200" dirty="0" smtClean="0">
                <a:sym typeface="Wingdings" pitchFamily="2" charset="2"/>
              </a:rPr>
              <a:t> </a:t>
            </a:r>
            <a:r>
              <a:rPr lang="en-US" sz="2200" dirty="0" err="1" smtClean="0">
                <a:sym typeface="Wingdings" pitchFamily="2" charset="2"/>
              </a:rPr>
              <a:t>orang</a:t>
            </a:r>
            <a:r>
              <a:rPr lang="en-US" sz="2200" dirty="0" smtClean="0">
                <a:sym typeface="Wingdings" pitchFamily="2" charset="2"/>
              </a:rPr>
              <a:t> lain. </a:t>
            </a:r>
          </a:p>
          <a:p>
            <a:pPr marL="457200" indent="-457200">
              <a:lnSpc>
                <a:spcPct val="80000"/>
              </a:lnSpc>
              <a:buFont typeface="+mj-lt"/>
              <a:buAutoNum type="arabicPeriod"/>
              <a:defRPr/>
            </a:pPr>
            <a:r>
              <a:rPr lang="en-US" sz="2200" dirty="0" err="1" smtClean="0">
                <a:sym typeface="Wingdings" pitchFamily="2" charset="2"/>
              </a:rPr>
              <a:t>Jangan</a:t>
            </a:r>
            <a:r>
              <a:rPr lang="en-US" sz="2200" dirty="0" smtClean="0">
                <a:sym typeface="Wingdings" pitchFamily="2" charset="2"/>
              </a:rPr>
              <a:t> </a:t>
            </a:r>
            <a:r>
              <a:rPr lang="en-US" sz="2200" dirty="0" err="1" smtClean="0">
                <a:sym typeface="Wingdings" pitchFamily="2" charset="2"/>
              </a:rPr>
              <a:t>mencampuri</a:t>
            </a:r>
            <a:r>
              <a:rPr lang="en-US" sz="2200" dirty="0" smtClean="0">
                <a:sym typeface="Wingdings" pitchFamily="2" charset="2"/>
              </a:rPr>
              <a:t> </a:t>
            </a:r>
            <a:r>
              <a:rPr lang="en-US" sz="2200" dirty="0" err="1" smtClean="0">
                <a:sym typeface="Wingdings" pitchFamily="2" charset="2"/>
              </a:rPr>
              <a:t>pekerjaan</a:t>
            </a:r>
            <a:r>
              <a:rPr lang="en-US" sz="2200" dirty="0" smtClean="0">
                <a:sym typeface="Wingdings" pitchFamily="2" charset="2"/>
              </a:rPr>
              <a:t> </a:t>
            </a:r>
            <a:r>
              <a:rPr lang="en-US" sz="2200" dirty="0" err="1" smtClean="0">
                <a:sym typeface="Wingdings" pitchFamily="2" charset="2"/>
              </a:rPr>
              <a:t>komputer</a:t>
            </a:r>
            <a:r>
              <a:rPr lang="en-US" sz="2200" dirty="0" smtClean="0">
                <a:sym typeface="Wingdings" pitchFamily="2" charset="2"/>
              </a:rPr>
              <a:t> </a:t>
            </a:r>
            <a:r>
              <a:rPr lang="en-US" sz="2200" dirty="0" err="1" smtClean="0">
                <a:sym typeface="Wingdings" pitchFamily="2" charset="2"/>
              </a:rPr>
              <a:t>orang</a:t>
            </a:r>
            <a:r>
              <a:rPr lang="en-US" sz="2200" dirty="0" smtClean="0">
                <a:sym typeface="Wingdings" pitchFamily="2" charset="2"/>
              </a:rPr>
              <a:t> lain. </a:t>
            </a:r>
          </a:p>
          <a:p>
            <a:pPr marL="457200" indent="-457200">
              <a:lnSpc>
                <a:spcPct val="80000"/>
              </a:lnSpc>
              <a:buFont typeface="+mj-lt"/>
              <a:buAutoNum type="arabicPeriod"/>
              <a:defRPr/>
            </a:pPr>
            <a:r>
              <a:rPr lang="en-US" sz="2200" dirty="0" err="1" smtClean="0">
                <a:sym typeface="Wingdings" pitchFamily="2" charset="2"/>
              </a:rPr>
              <a:t>Jangan</a:t>
            </a:r>
            <a:r>
              <a:rPr lang="en-US" sz="2200" dirty="0" smtClean="0">
                <a:sym typeface="Wingdings" pitchFamily="2" charset="2"/>
              </a:rPr>
              <a:t> </a:t>
            </a:r>
            <a:r>
              <a:rPr lang="en-US" sz="2200" dirty="0" err="1" smtClean="0">
                <a:sym typeface="Wingdings" pitchFamily="2" charset="2"/>
              </a:rPr>
              <a:t>mengintip</a:t>
            </a:r>
            <a:r>
              <a:rPr lang="en-US" sz="2200" dirty="0" smtClean="0">
                <a:sym typeface="Wingdings" pitchFamily="2" charset="2"/>
              </a:rPr>
              <a:t> file </a:t>
            </a:r>
            <a:r>
              <a:rPr lang="en-US" sz="2200" dirty="0" err="1" smtClean="0">
                <a:sym typeface="Wingdings" pitchFamily="2" charset="2"/>
              </a:rPr>
              <a:t>orang</a:t>
            </a:r>
            <a:r>
              <a:rPr lang="en-US" sz="2200" dirty="0" smtClean="0">
                <a:sym typeface="Wingdings" pitchFamily="2" charset="2"/>
              </a:rPr>
              <a:t> lain. </a:t>
            </a:r>
          </a:p>
          <a:p>
            <a:pPr marL="457200" indent="-457200">
              <a:lnSpc>
                <a:spcPct val="80000"/>
              </a:lnSpc>
              <a:buFont typeface="+mj-lt"/>
              <a:buAutoNum type="arabicPeriod"/>
              <a:defRPr/>
            </a:pPr>
            <a:r>
              <a:rPr lang="en-US" sz="2200" dirty="0" err="1" smtClean="0">
                <a:sym typeface="Wingdings" pitchFamily="2" charset="2"/>
              </a:rPr>
              <a:t>Jangan</a:t>
            </a:r>
            <a:r>
              <a:rPr lang="en-US" sz="2200" dirty="0" smtClean="0">
                <a:sym typeface="Wingdings" pitchFamily="2" charset="2"/>
              </a:rPr>
              <a:t> </a:t>
            </a:r>
            <a:r>
              <a:rPr lang="en-US" sz="2200" dirty="0" err="1" smtClean="0">
                <a:sym typeface="Wingdings" pitchFamily="2" charset="2"/>
              </a:rPr>
              <a:t>menggunakan</a:t>
            </a:r>
            <a:r>
              <a:rPr lang="en-US" sz="2200" dirty="0" smtClean="0">
                <a:sym typeface="Wingdings" pitchFamily="2" charset="2"/>
              </a:rPr>
              <a:t> </a:t>
            </a:r>
            <a:r>
              <a:rPr lang="en-US" sz="2200" dirty="0" err="1" smtClean="0">
                <a:sym typeface="Wingdings" pitchFamily="2" charset="2"/>
              </a:rPr>
              <a:t>komputer</a:t>
            </a:r>
            <a:r>
              <a:rPr lang="en-US" sz="2200" dirty="0" smtClean="0">
                <a:sym typeface="Wingdings" pitchFamily="2" charset="2"/>
              </a:rPr>
              <a:t> </a:t>
            </a:r>
            <a:r>
              <a:rPr lang="en-US" sz="2200" dirty="0" err="1" smtClean="0">
                <a:sym typeface="Wingdings" pitchFamily="2" charset="2"/>
              </a:rPr>
              <a:t>untuk</a:t>
            </a:r>
            <a:r>
              <a:rPr lang="en-US" sz="2200" dirty="0" smtClean="0">
                <a:sym typeface="Wingdings" pitchFamily="2" charset="2"/>
              </a:rPr>
              <a:t> </a:t>
            </a:r>
            <a:r>
              <a:rPr lang="en-US" sz="2200" dirty="0" err="1" smtClean="0">
                <a:sym typeface="Wingdings" pitchFamily="2" charset="2"/>
              </a:rPr>
              <a:t>mencuri</a:t>
            </a:r>
            <a:r>
              <a:rPr lang="en-US" sz="2200" dirty="0" smtClean="0">
                <a:sym typeface="Wingdings" pitchFamily="2" charset="2"/>
              </a:rPr>
              <a:t>. </a:t>
            </a:r>
          </a:p>
          <a:p>
            <a:pPr marL="457200" indent="-457200">
              <a:lnSpc>
                <a:spcPct val="80000"/>
              </a:lnSpc>
              <a:buFont typeface="+mj-lt"/>
              <a:buAutoNum type="arabicPeriod"/>
              <a:defRPr/>
            </a:pPr>
            <a:r>
              <a:rPr lang="en-US" sz="2200" dirty="0" err="1" smtClean="0">
                <a:sym typeface="Wingdings" pitchFamily="2" charset="2"/>
              </a:rPr>
              <a:t>Jangan</a:t>
            </a:r>
            <a:r>
              <a:rPr lang="en-US" sz="2200" dirty="0" smtClean="0">
                <a:sym typeface="Wingdings" pitchFamily="2" charset="2"/>
              </a:rPr>
              <a:t> </a:t>
            </a:r>
            <a:r>
              <a:rPr lang="en-US" sz="2200" dirty="0" err="1" smtClean="0">
                <a:sym typeface="Wingdings" pitchFamily="2" charset="2"/>
              </a:rPr>
              <a:t>menggunakan</a:t>
            </a:r>
            <a:r>
              <a:rPr lang="en-US" sz="2200" dirty="0" smtClean="0">
                <a:sym typeface="Wingdings" pitchFamily="2" charset="2"/>
              </a:rPr>
              <a:t> </a:t>
            </a:r>
            <a:r>
              <a:rPr lang="en-US" sz="2200" dirty="0" err="1" smtClean="0">
                <a:sym typeface="Wingdings" pitchFamily="2" charset="2"/>
              </a:rPr>
              <a:t>komputer</a:t>
            </a:r>
            <a:r>
              <a:rPr lang="en-US" sz="2200" dirty="0" smtClean="0">
                <a:sym typeface="Wingdings" pitchFamily="2" charset="2"/>
              </a:rPr>
              <a:t> </a:t>
            </a:r>
            <a:r>
              <a:rPr lang="en-US" sz="2200" dirty="0" err="1" smtClean="0">
                <a:sym typeface="Wingdings" pitchFamily="2" charset="2"/>
              </a:rPr>
              <a:t>untuk</a:t>
            </a:r>
            <a:r>
              <a:rPr lang="en-US" sz="2200" dirty="0" smtClean="0">
                <a:sym typeface="Wingdings" pitchFamily="2" charset="2"/>
              </a:rPr>
              <a:t> </a:t>
            </a:r>
            <a:r>
              <a:rPr lang="en-US" sz="2200" dirty="0" err="1" smtClean="0">
                <a:sym typeface="Wingdings" pitchFamily="2" charset="2"/>
              </a:rPr>
              <a:t>bersaksi</a:t>
            </a:r>
            <a:r>
              <a:rPr lang="en-US" sz="2200" dirty="0" smtClean="0">
                <a:sym typeface="Wingdings" pitchFamily="2" charset="2"/>
              </a:rPr>
              <a:t> </a:t>
            </a:r>
            <a:r>
              <a:rPr lang="en-US" sz="2200" dirty="0" err="1" smtClean="0">
                <a:sym typeface="Wingdings" pitchFamily="2" charset="2"/>
              </a:rPr>
              <a:t>dusta</a:t>
            </a:r>
            <a:r>
              <a:rPr lang="en-US" sz="2200" dirty="0" smtClean="0">
                <a:sym typeface="Wingdings" pitchFamily="2" charset="2"/>
              </a:rPr>
              <a:t>. </a:t>
            </a:r>
          </a:p>
          <a:p>
            <a:pPr marL="457200" indent="-457200">
              <a:lnSpc>
                <a:spcPct val="80000"/>
              </a:lnSpc>
              <a:buFont typeface="+mj-lt"/>
              <a:buAutoNum type="arabicPeriod"/>
              <a:defRPr/>
            </a:pPr>
            <a:r>
              <a:rPr lang="en-US" sz="2200" dirty="0" err="1" smtClean="0">
                <a:sym typeface="Wingdings" pitchFamily="2" charset="2"/>
              </a:rPr>
              <a:t>Jangan</a:t>
            </a:r>
            <a:r>
              <a:rPr lang="en-US" sz="2200" dirty="0" smtClean="0">
                <a:sym typeface="Wingdings" pitchFamily="2" charset="2"/>
              </a:rPr>
              <a:t> </a:t>
            </a:r>
            <a:r>
              <a:rPr lang="en-US" sz="2200" dirty="0" err="1" smtClean="0">
                <a:sym typeface="Wingdings" pitchFamily="2" charset="2"/>
              </a:rPr>
              <a:t>menggunakan</a:t>
            </a:r>
            <a:r>
              <a:rPr lang="en-US" sz="2200" dirty="0" smtClean="0">
                <a:sym typeface="Wingdings" pitchFamily="2" charset="2"/>
              </a:rPr>
              <a:t> </a:t>
            </a:r>
            <a:r>
              <a:rPr lang="en-US" sz="2200" dirty="0" err="1" smtClean="0">
                <a:sym typeface="Wingdings" pitchFamily="2" charset="2"/>
              </a:rPr>
              <a:t>atau</a:t>
            </a:r>
            <a:r>
              <a:rPr lang="en-US" sz="2200" dirty="0" smtClean="0">
                <a:sym typeface="Wingdings" pitchFamily="2" charset="2"/>
              </a:rPr>
              <a:t> </a:t>
            </a:r>
            <a:r>
              <a:rPr lang="en-US" sz="2200" dirty="0" err="1" smtClean="0">
                <a:sym typeface="Wingdings" pitchFamily="2" charset="2"/>
              </a:rPr>
              <a:t>menyalin</a:t>
            </a:r>
            <a:r>
              <a:rPr lang="en-US" sz="2200" dirty="0" smtClean="0">
                <a:sym typeface="Wingdings" pitchFamily="2" charset="2"/>
              </a:rPr>
              <a:t> </a:t>
            </a:r>
            <a:r>
              <a:rPr lang="en-US" sz="2200" dirty="0" err="1" smtClean="0">
                <a:sym typeface="Wingdings" pitchFamily="2" charset="2"/>
              </a:rPr>
              <a:t>perangkat</a:t>
            </a:r>
            <a:r>
              <a:rPr lang="en-US" sz="2200" dirty="0" smtClean="0">
                <a:sym typeface="Wingdings" pitchFamily="2" charset="2"/>
              </a:rPr>
              <a:t> </a:t>
            </a:r>
            <a:r>
              <a:rPr lang="en-US" sz="2200" dirty="0" err="1" smtClean="0">
                <a:sym typeface="Wingdings" pitchFamily="2" charset="2"/>
              </a:rPr>
              <a:t>lunak</a:t>
            </a:r>
            <a:r>
              <a:rPr lang="en-US" sz="2200" dirty="0" smtClean="0">
                <a:sym typeface="Wingdings" pitchFamily="2" charset="2"/>
              </a:rPr>
              <a:t> yang </a:t>
            </a:r>
            <a:r>
              <a:rPr lang="en-US" sz="2200" dirty="0" err="1" smtClean="0">
                <a:sym typeface="Wingdings" pitchFamily="2" charset="2"/>
              </a:rPr>
              <a:t>belum</a:t>
            </a:r>
            <a:r>
              <a:rPr lang="en-US" sz="2200" dirty="0" smtClean="0">
                <a:sym typeface="Wingdings" pitchFamily="2" charset="2"/>
              </a:rPr>
              <a:t> </a:t>
            </a:r>
            <a:r>
              <a:rPr lang="en-US" sz="2200" dirty="0" err="1" smtClean="0">
                <a:sym typeface="Wingdings" pitchFamily="2" charset="2"/>
              </a:rPr>
              <a:t>kamu</a:t>
            </a:r>
            <a:r>
              <a:rPr lang="en-US" sz="2200" dirty="0" smtClean="0">
                <a:sym typeface="Wingdings" pitchFamily="2" charset="2"/>
              </a:rPr>
              <a:t> </a:t>
            </a:r>
            <a:r>
              <a:rPr lang="en-US" sz="2200" dirty="0" err="1" smtClean="0">
                <a:sym typeface="Wingdings" pitchFamily="2" charset="2"/>
              </a:rPr>
              <a:t>bayar</a:t>
            </a:r>
            <a:r>
              <a:rPr lang="en-US" sz="2200" dirty="0" smtClean="0">
                <a:sym typeface="Wingdings" pitchFamily="2" charset="2"/>
              </a:rPr>
              <a:t>. </a:t>
            </a:r>
          </a:p>
          <a:p>
            <a:pPr marL="457200" indent="-457200">
              <a:lnSpc>
                <a:spcPct val="80000"/>
              </a:lnSpc>
              <a:buFont typeface="+mj-lt"/>
              <a:buAutoNum type="arabicPeriod"/>
              <a:defRPr/>
            </a:pPr>
            <a:r>
              <a:rPr lang="en-US" sz="2200" dirty="0" err="1" smtClean="0">
                <a:sym typeface="Wingdings" pitchFamily="2" charset="2"/>
              </a:rPr>
              <a:t>Jangan</a:t>
            </a:r>
            <a:r>
              <a:rPr lang="en-US" sz="2200" dirty="0" smtClean="0">
                <a:sym typeface="Wingdings" pitchFamily="2" charset="2"/>
              </a:rPr>
              <a:t> </a:t>
            </a:r>
            <a:r>
              <a:rPr lang="en-US" sz="2200" dirty="0" err="1" smtClean="0">
                <a:sym typeface="Wingdings" pitchFamily="2" charset="2"/>
              </a:rPr>
              <a:t>menggunakan</a:t>
            </a:r>
            <a:r>
              <a:rPr lang="en-US" sz="2200" dirty="0" smtClean="0">
                <a:sym typeface="Wingdings" pitchFamily="2" charset="2"/>
              </a:rPr>
              <a:t> </a:t>
            </a:r>
            <a:r>
              <a:rPr lang="en-US" sz="2200" dirty="0" err="1" smtClean="0">
                <a:sym typeface="Wingdings" pitchFamily="2" charset="2"/>
              </a:rPr>
              <a:t>sumber</a:t>
            </a:r>
            <a:r>
              <a:rPr lang="en-US" sz="2200" dirty="0" smtClean="0">
                <a:sym typeface="Wingdings" pitchFamily="2" charset="2"/>
              </a:rPr>
              <a:t> </a:t>
            </a:r>
            <a:r>
              <a:rPr lang="en-US" sz="2200" dirty="0" err="1" smtClean="0">
                <a:sym typeface="Wingdings" pitchFamily="2" charset="2"/>
              </a:rPr>
              <a:t>daya</a:t>
            </a:r>
            <a:r>
              <a:rPr lang="en-US" sz="2200" dirty="0" smtClean="0">
                <a:sym typeface="Wingdings" pitchFamily="2" charset="2"/>
              </a:rPr>
              <a:t> </a:t>
            </a:r>
            <a:r>
              <a:rPr lang="en-US" sz="2200" dirty="0" err="1" smtClean="0">
                <a:sym typeface="Wingdings" pitchFamily="2" charset="2"/>
              </a:rPr>
              <a:t>komputer</a:t>
            </a:r>
            <a:r>
              <a:rPr lang="en-US" sz="2200" dirty="0" smtClean="0">
                <a:sym typeface="Wingdings" pitchFamily="2" charset="2"/>
              </a:rPr>
              <a:t> </a:t>
            </a:r>
            <a:r>
              <a:rPr lang="en-US" sz="2200" dirty="0" err="1" smtClean="0">
                <a:sym typeface="Wingdings" pitchFamily="2" charset="2"/>
              </a:rPr>
              <a:t>orang</a:t>
            </a:r>
            <a:r>
              <a:rPr lang="en-US" sz="2200" dirty="0" smtClean="0">
                <a:sym typeface="Wingdings" pitchFamily="2" charset="2"/>
              </a:rPr>
              <a:t> lain </a:t>
            </a:r>
            <a:r>
              <a:rPr lang="en-US" sz="2200" dirty="0" err="1" smtClean="0">
                <a:sym typeface="Wingdings" pitchFamily="2" charset="2"/>
              </a:rPr>
              <a:t>tanpa</a:t>
            </a:r>
            <a:r>
              <a:rPr lang="en-US" sz="2200" dirty="0" smtClean="0">
                <a:sym typeface="Wingdings" pitchFamily="2" charset="2"/>
              </a:rPr>
              <a:t> </a:t>
            </a:r>
            <a:r>
              <a:rPr lang="en-US" sz="2200" dirty="0" err="1" smtClean="0">
                <a:sym typeface="Wingdings" pitchFamily="2" charset="2"/>
              </a:rPr>
              <a:t>otorisasi</a:t>
            </a:r>
            <a:r>
              <a:rPr lang="en-US" sz="2200" dirty="0" smtClean="0">
                <a:sym typeface="Wingdings" pitchFamily="2" charset="2"/>
              </a:rPr>
              <a:t>. </a:t>
            </a:r>
          </a:p>
          <a:p>
            <a:pPr marL="457200" indent="-457200">
              <a:lnSpc>
                <a:spcPct val="80000"/>
              </a:lnSpc>
              <a:buFont typeface="+mj-lt"/>
              <a:buAutoNum type="arabicPeriod"/>
              <a:defRPr/>
            </a:pPr>
            <a:r>
              <a:rPr lang="en-US" sz="2200" dirty="0" err="1" smtClean="0">
                <a:sym typeface="Wingdings" pitchFamily="2" charset="2"/>
              </a:rPr>
              <a:t>Jangan</a:t>
            </a:r>
            <a:r>
              <a:rPr lang="en-US" sz="2200" dirty="0" smtClean="0">
                <a:sym typeface="Wingdings" pitchFamily="2" charset="2"/>
              </a:rPr>
              <a:t> </a:t>
            </a:r>
            <a:r>
              <a:rPr lang="en-US" sz="2200" dirty="0" err="1" smtClean="0">
                <a:sym typeface="Wingdings" pitchFamily="2" charset="2"/>
              </a:rPr>
              <a:t>mengambil</a:t>
            </a:r>
            <a:r>
              <a:rPr lang="en-US" sz="2200" dirty="0" smtClean="0">
                <a:sym typeface="Wingdings" pitchFamily="2" charset="2"/>
              </a:rPr>
              <a:t> </a:t>
            </a:r>
            <a:r>
              <a:rPr lang="en-US" sz="2200" dirty="0" err="1" smtClean="0">
                <a:sym typeface="Wingdings" pitchFamily="2" charset="2"/>
              </a:rPr>
              <a:t>hasil</a:t>
            </a:r>
            <a:r>
              <a:rPr lang="en-US" sz="2200" dirty="0" smtClean="0">
                <a:sym typeface="Wingdings" pitchFamily="2" charset="2"/>
              </a:rPr>
              <a:t> </a:t>
            </a:r>
            <a:r>
              <a:rPr lang="en-US" sz="2200" dirty="0" err="1" smtClean="0">
                <a:sym typeface="Wingdings" pitchFamily="2" charset="2"/>
              </a:rPr>
              <a:t>intelektual</a:t>
            </a:r>
            <a:r>
              <a:rPr lang="en-US" sz="2200" dirty="0" smtClean="0">
                <a:sym typeface="Wingdings" pitchFamily="2" charset="2"/>
              </a:rPr>
              <a:t> </a:t>
            </a:r>
            <a:r>
              <a:rPr lang="en-US" sz="2200" dirty="0" err="1" smtClean="0">
                <a:sym typeface="Wingdings" pitchFamily="2" charset="2"/>
              </a:rPr>
              <a:t>orang</a:t>
            </a:r>
            <a:r>
              <a:rPr lang="en-US" sz="2200" dirty="0" smtClean="0">
                <a:sym typeface="Wingdings" pitchFamily="2" charset="2"/>
              </a:rPr>
              <a:t> lain </a:t>
            </a:r>
            <a:r>
              <a:rPr lang="en-US" sz="2200" dirty="0" err="1" smtClean="0">
                <a:sym typeface="Wingdings" pitchFamily="2" charset="2"/>
              </a:rPr>
              <a:t>untuk</a:t>
            </a:r>
            <a:r>
              <a:rPr lang="en-US" sz="2200" dirty="0" smtClean="0">
                <a:sym typeface="Wingdings" pitchFamily="2" charset="2"/>
              </a:rPr>
              <a:t> </a:t>
            </a:r>
            <a:r>
              <a:rPr lang="en-US" sz="2200" dirty="0" err="1" smtClean="0">
                <a:sym typeface="Wingdings" pitchFamily="2" charset="2"/>
              </a:rPr>
              <a:t>diri</a:t>
            </a:r>
            <a:r>
              <a:rPr lang="en-US" sz="2200" dirty="0" smtClean="0">
                <a:sym typeface="Wingdings" pitchFamily="2" charset="2"/>
              </a:rPr>
              <a:t> </a:t>
            </a:r>
            <a:r>
              <a:rPr lang="en-US" sz="2200" dirty="0" err="1" smtClean="0">
                <a:sym typeface="Wingdings" pitchFamily="2" charset="2"/>
              </a:rPr>
              <a:t>kamu</a:t>
            </a:r>
            <a:r>
              <a:rPr lang="en-US" sz="2200" dirty="0" smtClean="0">
                <a:sym typeface="Wingdings" pitchFamily="2" charset="2"/>
              </a:rPr>
              <a:t> </a:t>
            </a:r>
            <a:r>
              <a:rPr lang="en-US" sz="2200" dirty="0" err="1" smtClean="0">
                <a:sym typeface="Wingdings" pitchFamily="2" charset="2"/>
              </a:rPr>
              <a:t>sendiri</a:t>
            </a:r>
            <a:r>
              <a:rPr lang="en-US" sz="2200" dirty="0" smtClean="0">
                <a:sym typeface="Wingdings" pitchFamily="2" charset="2"/>
              </a:rPr>
              <a:t>. </a:t>
            </a:r>
          </a:p>
          <a:p>
            <a:pPr marL="457200" indent="-457200">
              <a:lnSpc>
                <a:spcPct val="80000"/>
              </a:lnSpc>
              <a:buFont typeface="+mj-lt"/>
              <a:buAutoNum type="arabicPeriod"/>
              <a:defRPr/>
            </a:pPr>
            <a:r>
              <a:rPr lang="en-US" sz="2200" dirty="0" err="1" smtClean="0">
                <a:sym typeface="Wingdings" pitchFamily="2" charset="2"/>
              </a:rPr>
              <a:t>Pikirkanlah</a:t>
            </a:r>
            <a:r>
              <a:rPr lang="en-US" sz="2200" dirty="0" smtClean="0">
                <a:sym typeface="Wingdings" pitchFamily="2" charset="2"/>
              </a:rPr>
              <a:t> </a:t>
            </a:r>
            <a:r>
              <a:rPr lang="en-US" sz="2200" dirty="0" err="1" smtClean="0">
                <a:sym typeface="Wingdings" pitchFamily="2" charset="2"/>
              </a:rPr>
              <a:t>mengenai</a:t>
            </a:r>
            <a:r>
              <a:rPr lang="en-US" sz="2200" dirty="0" smtClean="0">
                <a:sym typeface="Wingdings" pitchFamily="2" charset="2"/>
              </a:rPr>
              <a:t> </a:t>
            </a:r>
            <a:r>
              <a:rPr lang="en-US" sz="2200" dirty="0" err="1" smtClean="0">
                <a:sym typeface="Wingdings" pitchFamily="2" charset="2"/>
              </a:rPr>
              <a:t>akibat</a:t>
            </a:r>
            <a:r>
              <a:rPr lang="en-US" sz="2200" dirty="0" smtClean="0">
                <a:sym typeface="Wingdings" pitchFamily="2" charset="2"/>
              </a:rPr>
              <a:t> </a:t>
            </a:r>
            <a:r>
              <a:rPr lang="en-US" sz="2200" dirty="0" err="1" smtClean="0">
                <a:sym typeface="Wingdings" pitchFamily="2" charset="2"/>
              </a:rPr>
              <a:t>sosial</a:t>
            </a:r>
            <a:r>
              <a:rPr lang="en-US" sz="2200" dirty="0" smtClean="0">
                <a:sym typeface="Wingdings" pitchFamily="2" charset="2"/>
              </a:rPr>
              <a:t> </a:t>
            </a:r>
            <a:r>
              <a:rPr lang="en-US" sz="2200" dirty="0" err="1" smtClean="0">
                <a:sym typeface="Wingdings" pitchFamily="2" charset="2"/>
              </a:rPr>
              <a:t>dari</a:t>
            </a:r>
            <a:r>
              <a:rPr lang="en-US" sz="2200" dirty="0" smtClean="0">
                <a:sym typeface="Wingdings" pitchFamily="2" charset="2"/>
              </a:rPr>
              <a:t> program yang </a:t>
            </a:r>
            <a:r>
              <a:rPr lang="en-US" sz="2200" dirty="0" err="1" smtClean="0">
                <a:sym typeface="Wingdings" pitchFamily="2" charset="2"/>
              </a:rPr>
              <a:t>kamu</a:t>
            </a:r>
            <a:r>
              <a:rPr lang="en-US" sz="2200" dirty="0" smtClean="0">
                <a:sym typeface="Wingdings" pitchFamily="2" charset="2"/>
              </a:rPr>
              <a:t> </a:t>
            </a:r>
            <a:r>
              <a:rPr lang="en-US" sz="2200" dirty="0" err="1" smtClean="0">
                <a:sym typeface="Wingdings" pitchFamily="2" charset="2"/>
              </a:rPr>
              <a:t>tulis</a:t>
            </a:r>
            <a:r>
              <a:rPr lang="en-US" sz="2200" dirty="0" smtClean="0">
                <a:sym typeface="Wingdings" pitchFamily="2" charset="2"/>
              </a:rPr>
              <a:t>. </a:t>
            </a:r>
          </a:p>
          <a:p>
            <a:pPr marL="457200" indent="-457200">
              <a:lnSpc>
                <a:spcPct val="80000"/>
              </a:lnSpc>
              <a:buFont typeface="+mj-lt"/>
              <a:buAutoNum type="arabicPeriod"/>
              <a:defRPr/>
            </a:pPr>
            <a:r>
              <a:rPr lang="en-US" sz="2200" dirty="0" err="1" smtClean="0">
                <a:sym typeface="Wingdings" pitchFamily="2" charset="2"/>
              </a:rPr>
              <a:t>Gunakanlah</a:t>
            </a:r>
            <a:r>
              <a:rPr lang="en-US" sz="2200" dirty="0" smtClean="0">
                <a:sym typeface="Wingdings" pitchFamily="2" charset="2"/>
              </a:rPr>
              <a:t> </a:t>
            </a:r>
            <a:r>
              <a:rPr lang="en-US" sz="2200" dirty="0" err="1" smtClean="0">
                <a:sym typeface="Wingdings" pitchFamily="2" charset="2"/>
              </a:rPr>
              <a:t>komputer</a:t>
            </a:r>
            <a:r>
              <a:rPr lang="en-US" sz="2200" dirty="0" smtClean="0">
                <a:sym typeface="Wingdings" pitchFamily="2" charset="2"/>
              </a:rPr>
              <a:t> </a:t>
            </a:r>
            <a:r>
              <a:rPr lang="en-US" sz="2200" dirty="0" err="1" smtClean="0">
                <a:sym typeface="Wingdings" pitchFamily="2" charset="2"/>
              </a:rPr>
              <a:t>dengan</a:t>
            </a:r>
            <a:r>
              <a:rPr lang="en-US" sz="2200" dirty="0" smtClean="0">
                <a:sym typeface="Wingdings" pitchFamily="2" charset="2"/>
              </a:rPr>
              <a:t> </a:t>
            </a:r>
            <a:r>
              <a:rPr lang="en-US" sz="2200" dirty="0" err="1" smtClean="0">
                <a:sym typeface="Wingdings" pitchFamily="2" charset="2"/>
              </a:rPr>
              <a:t>cara</a:t>
            </a:r>
            <a:r>
              <a:rPr lang="en-US" sz="2200" dirty="0" smtClean="0">
                <a:sym typeface="Wingdings" pitchFamily="2" charset="2"/>
              </a:rPr>
              <a:t> yang </a:t>
            </a:r>
            <a:r>
              <a:rPr lang="en-US" sz="2200" dirty="0" err="1" smtClean="0">
                <a:sym typeface="Wingdings" pitchFamily="2" charset="2"/>
              </a:rPr>
              <a:t>menunjukkan</a:t>
            </a:r>
            <a:r>
              <a:rPr lang="en-US" sz="2200" dirty="0" smtClean="0">
                <a:sym typeface="Wingdings" pitchFamily="2" charset="2"/>
              </a:rPr>
              <a:t> </a:t>
            </a:r>
            <a:r>
              <a:rPr lang="en-US" sz="2200" dirty="0" err="1" smtClean="0">
                <a:sym typeface="Wingdings" pitchFamily="2" charset="2"/>
              </a:rPr>
              <a:t>tenggang</a:t>
            </a:r>
            <a:r>
              <a:rPr lang="en-US" sz="2200" dirty="0" smtClean="0">
                <a:sym typeface="Wingdings" pitchFamily="2" charset="2"/>
              </a:rPr>
              <a:t> rasa </a:t>
            </a:r>
            <a:r>
              <a:rPr lang="en-US" sz="2200" dirty="0" err="1" smtClean="0">
                <a:sym typeface="Wingdings" pitchFamily="2" charset="2"/>
              </a:rPr>
              <a:t>dan</a:t>
            </a:r>
            <a:r>
              <a:rPr lang="en-US" sz="2200" dirty="0" smtClean="0">
                <a:sym typeface="Wingdings" pitchFamily="2" charset="2"/>
              </a:rPr>
              <a:t> rasa </a:t>
            </a:r>
            <a:r>
              <a:rPr lang="en-US" sz="2200" dirty="0" err="1" smtClean="0">
                <a:sym typeface="Wingdings" pitchFamily="2" charset="2"/>
              </a:rPr>
              <a:t>penghargaan</a:t>
            </a:r>
            <a:r>
              <a:rPr lang="en-US" sz="2200" dirty="0" smtClean="0">
                <a:sym typeface="Wingdings" pitchFamily="2" charset="2"/>
              </a:rPr>
              <a:t>.</a:t>
            </a:r>
            <a:endParaRPr lang="en-US" sz="2200"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6858000"/>
          </a:xfrm>
          <a:prstGeom prst="rect">
            <a:avLst/>
          </a:prstGeom>
          <a:solidFill>
            <a:schemeClr val="bg2"/>
          </a:solidFill>
          <a:ln w="9525">
            <a:noFill/>
            <a:miter lim="800000"/>
            <a:headEnd/>
            <a:tailEnd/>
          </a:ln>
        </p:spPr>
        <p:txBody>
          <a:bodyPr wrap="none" anchor="ctr"/>
          <a:lstStyle/>
          <a:p>
            <a:endParaRPr lang="en-US"/>
          </a:p>
        </p:txBody>
      </p:sp>
      <p:pic>
        <p:nvPicPr>
          <p:cNvPr id="8195" name="Picture 3"/>
          <p:cNvPicPr>
            <a:picLocks noGrp="1" noChangeAspect="1" noChangeArrowheads="1"/>
          </p:cNvPicPr>
          <p:nvPr>
            <p:ph sz="half" idx="2"/>
          </p:nvPr>
        </p:nvPicPr>
        <p:blipFill>
          <a:blip r:embed="rId3"/>
          <a:srcRect/>
          <a:stretch>
            <a:fillRect/>
          </a:stretch>
        </p:blipFill>
        <p:spPr>
          <a:xfrm>
            <a:off x="0" y="2971800"/>
            <a:ext cx="3686175" cy="3886200"/>
          </a:xfrm>
        </p:spPr>
      </p:pic>
      <p:grpSp>
        <p:nvGrpSpPr>
          <p:cNvPr id="7172" name="Group 4"/>
          <p:cNvGrpSpPr>
            <a:grpSpLocks/>
          </p:cNvGrpSpPr>
          <p:nvPr/>
        </p:nvGrpSpPr>
        <p:grpSpPr bwMode="auto">
          <a:xfrm>
            <a:off x="3276600" y="333375"/>
            <a:ext cx="5483225" cy="2447925"/>
            <a:chOff x="2285" y="2115"/>
            <a:chExt cx="3137" cy="1542"/>
          </a:xfrm>
        </p:grpSpPr>
        <p:sp>
          <p:nvSpPr>
            <p:cNvPr id="7173" name="WordArt 5"/>
            <p:cNvSpPr>
              <a:spLocks noChangeArrowheads="1" noChangeShapeType="1" noTextEdit="1"/>
            </p:cNvSpPr>
            <p:nvPr/>
          </p:nvSpPr>
          <p:spPr bwMode="auto">
            <a:xfrm>
              <a:off x="2290" y="2115"/>
              <a:ext cx="3090" cy="360"/>
            </a:xfrm>
            <a:prstGeom prst="rect">
              <a:avLst/>
            </a:prstGeom>
          </p:spPr>
          <p:txBody>
            <a:bodyPr wrap="none" fromWordArt="1">
              <a:prstTxWarp prst="textPlain">
                <a:avLst>
                  <a:gd name="adj" fmla="val 50000"/>
                </a:avLst>
              </a:prstTxWarp>
            </a:bodyPr>
            <a:lstStyle/>
            <a:p>
              <a:pPr algn="ctr"/>
              <a:r>
                <a:rPr lang="en-US" sz="3600" kern="10">
                  <a:ln w="9525">
                    <a:solidFill>
                      <a:schemeClr val="tx1"/>
                    </a:solidFill>
                    <a:round/>
                    <a:headEnd/>
                    <a:tailEnd/>
                  </a:ln>
                  <a:solidFill>
                    <a:schemeClr val="tx1"/>
                  </a:solidFill>
                  <a:latin typeface="Dotum"/>
                </a:rPr>
                <a:t>Jumlah pesan tertulis yang</a:t>
              </a:r>
            </a:p>
          </p:txBody>
        </p:sp>
        <p:sp>
          <p:nvSpPr>
            <p:cNvPr id="7174" name="WordArt 6"/>
            <p:cNvSpPr>
              <a:spLocks noChangeArrowheads="1" noChangeShapeType="1" noTextEdit="1"/>
            </p:cNvSpPr>
            <p:nvPr/>
          </p:nvSpPr>
          <p:spPr bwMode="auto">
            <a:xfrm>
              <a:off x="2285" y="2526"/>
              <a:ext cx="3090" cy="360"/>
            </a:xfrm>
            <a:prstGeom prst="rect">
              <a:avLst/>
            </a:prstGeom>
          </p:spPr>
          <p:txBody>
            <a:bodyPr wrap="none" fromWordArt="1">
              <a:prstTxWarp prst="textPlain">
                <a:avLst>
                  <a:gd name="adj" fmla="val 50000"/>
                </a:avLst>
              </a:prstTxWarp>
            </a:bodyPr>
            <a:lstStyle/>
            <a:p>
              <a:pPr algn="ctr"/>
              <a:r>
                <a:rPr lang="en-US" sz="3600" kern="10">
                  <a:ln w="9525">
                    <a:solidFill>
                      <a:schemeClr val="tx1"/>
                    </a:solidFill>
                    <a:round/>
                    <a:headEnd/>
                    <a:tailEnd/>
                  </a:ln>
                  <a:solidFill>
                    <a:schemeClr val="tx1"/>
                  </a:solidFill>
                  <a:latin typeface="Dotum"/>
                </a:rPr>
                <a:t>diterima &amp; dikirim setiap hari</a:t>
              </a:r>
            </a:p>
          </p:txBody>
        </p:sp>
        <p:sp>
          <p:nvSpPr>
            <p:cNvPr id="7175" name="WordArt 7"/>
            <p:cNvSpPr>
              <a:spLocks noChangeArrowheads="1" noChangeShapeType="1" noTextEdit="1"/>
            </p:cNvSpPr>
            <p:nvPr/>
          </p:nvSpPr>
          <p:spPr bwMode="auto">
            <a:xfrm>
              <a:off x="2290" y="2976"/>
              <a:ext cx="3132" cy="318"/>
            </a:xfrm>
            <a:prstGeom prst="rect">
              <a:avLst/>
            </a:prstGeom>
          </p:spPr>
          <p:txBody>
            <a:bodyPr wrap="none" fromWordArt="1">
              <a:prstTxWarp prst="textPlain">
                <a:avLst>
                  <a:gd name="adj" fmla="val 50000"/>
                </a:avLst>
              </a:prstTxWarp>
            </a:bodyPr>
            <a:lstStyle/>
            <a:p>
              <a:pPr algn="ctr"/>
              <a:r>
                <a:rPr lang="en-US" sz="4000" b="1" kern="10">
                  <a:ln w="9525">
                    <a:solidFill>
                      <a:schemeClr val="hlink"/>
                    </a:solidFill>
                    <a:round/>
                    <a:headEnd/>
                    <a:tailEnd/>
                  </a:ln>
                  <a:solidFill>
                    <a:schemeClr val="hlink"/>
                  </a:solidFill>
                  <a:latin typeface="Dotum"/>
                </a:rPr>
                <a:t>melebihi jumlah</a:t>
              </a:r>
            </a:p>
          </p:txBody>
        </p:sp>
        <p:sp>
          <p:nvSpPr>
            <p:cNvPr id="7176" name="WordArt 8"/>
            <p:cNvSpPr>
              <a:spLocks noChangeArrowheads="1" noChangeShapeType="1" noTextEdit="1"/>
            </p:cNvSpPr>
            <p:nvPr/>
          </p:nvSpPr>
          <p:spPr bwMode="auto">
            <a:xfrm>
              <a:off x="2290" y="3339"/>
              <a:ext cx="3130" cy="318"/>
            </a:xfrm>
            <a:prstGeom prst="rect">
              <a:avLst/>
            </a:prstGeom>
          </p:spPr>
          <p:txBody>
            <a:bodyPr wrap="none" fromWordArt="1">
              <a:prstTxWarp prst="textPlain">
                <a:avLst>
                  <a:gd name="adj" fmla="val 50000"/>
                </a:avLst>
              </a:prstTxWarp>
            </a:bodyPr>
            <a:lstStyle/>
            <a:p>
              <a:pPr algn="ctr"/>
              <a:r>
                <a:rPr lang="en-US" sz="3600" b="1" kern="10">
                  <a:ln w="9525">
                    <a:solidFill>
                      <a:schemeClr val="hlink"/>
                    </a:solidFill>
                    <a:round/>
                    <a:headEnd/>
                    <a:tailEnd/>
                  </a:ln>
                  <a:solidFill>
                    <a:schemeClr val="hlink"/>
                  </a:solidFill>
                  <a:latin typeface="Dotum"/>
                </a:rPr>
                <a:t>total populasi di planet ini</a:t>
              </a:r>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endParaRPr lang="en-US"/>
          </a:p>
        </p:txBody>
      </p:sp>
      <p:pic>
        <p:nvPicPr>
          <p:cNvPr id="8195" name="Picture 3"/>
          <p:cNvPicPr>
            <a:picLocks noChangeAspect="1" noChangeArrowheads="1"/>
          </p:cNvPicPr>
          <p:nvPr/>
        </p:nvPicPr>
        <p:blipFill>
          <a:blip r:embed="rId3"/>
          <a:srcRect/>
          <a:stretch>
            <a:fillRect/>
          </a:stretch>
        </p:blipFill>
        <p:spPr bwMode="auto">
          <a:xfrm>
            <a:off x="0" y="1952625"/>
            <a:ext cx="4876800" cy="4905375"/>
          </a:xfrm>
          <a:prstGeom prst="rect">
            <a:avLst/>
          </a:prstGeom>
          <a:noFill/>
          <a:ln w="9525">
            <a:noFill/>
            <a:miter lim="800000"/>
            <a:headEnd/>
            <a:tailEnd/>
          </a:ln>
        </p:spPr>
      </p:pic>
      <p:sp>
        <p:nvSpPr>
          <p:cNvPr id="8196" name="Text Box 4"/>
          <p:cNvSpPr txBox="1">
            <a:spLocks noChangeArrowheads="1"/>
          </p:cNvSpPr>
          <p:nvPr/>
        </p:nvSpPr>
        <p:spPr bwMode="auto">
          <a:xfrm>
            <a:off x="827088" y="333375"/>
            <a:ext cx="7578725" cy="1431925"/>
          </a:xfrm>
          <a:prstGeom prst="rect">
            <a:avLst/>
          </a:prstGeom>
          <a:noFill/>
          <a:ln w="9525">
            <a:noFill/>
            <a:miter lim="800000"/>
            <a:headEnd/>
            <a:tailEnd/>
          </a:ln>
        </p:spPr>
        <p:txBody>
          <a:bodyPr wrap="none">
            <a:spAutoFit/>
          </a:bodyPr>
          <a:lstStyle/>
          <a:p>
            <a:pPr>
              <a:lnSpc>
                <a:spcPct val="100000"/>
              </a:lnSpc>
              <a:buClrTx/>
              <a:buSzTx/>
              <a:buFontTx/>
              <a:buNone/>
            </a:pPr>
            <a:r>
              <a:rPr lang="en-US" sz="4400" b="1">
                <a:solidFill>
                  <a:schemeClr val="bg2"/>
                </a:solidFill>
                <a:latin typeface="Tahoma" pitchFamily="34" charset="0"/>
                <a:cs typeface="Tahoma" pitchFamily="34" charset="0"/>
              </a:rPr>
              <a:t>Lebih dari </a:t>
            </a:r>
            <a:r>
              <a:rPr lang="en-US" sz="4400" b="1">
                <a:solidFill>
                  <a:schemeClr val="accent2"/>
                </a:solidFill>
                <a:latin typeface="Tahoma" pitchFamily="34" charset="0"/>
                <a:cs typeface="Tahoma" pitchFamily="34" charset="0"/>
              </a:rPr>
              <a:t>3000</a:t>
            </a:r>
            <a:r>
              <a:rPr lang="en-US" sz="4400" b="1">
                <a:solidFill>
                  <a:schemeClr val="hlink"/>
                </a:solidFill>
                <a:latin typeface="Tahoma" pitchFamily="34" charset="0"/>
                <a:cs typeface="Tahoma" pitchFamily="34" charset="0"/>
              </a:rPr>
              <a:t> </a:t>
            </a:r>
            <a:r>
              <a:rPr lang="en-US" sz="4400" b="1">
                <a:solidFill>
                  <a:schemeClr val="bg2"/>
                </a:solidFill>
                <a:latin typeface="Tahoma" pitchFamily="34" charset="0"/>
                <a:cs typeface="Tahoma" pitchFamily="34" charset="0"/>
              </a:rPr>
              <a:t>buku baru</a:t>
            </a:r>
          </a:p>
          <a:p>
            <a:pPr>
              <a:lnSpc>
                <a:spcPct val="100000"/>
              </a:lnSpc>
              <a:buClrTx/>
              <a:buSzTx/>
              <a:buFontTx/>
              <a:buNone/>
            </a:pPr>
            <a:r>
              <a:rPr lang="en-US" sz="4400" b="1">
                <a:solidFill>
                  <a:schemeClr val="bg2"/>
                </a:solidFill>
                <a:latin typeface="Tahoma" pitchFamily="34" charset="0"/>
                <a:cs typeface="Tahoma" pitchFamily="34" charset="0"/>
              </a:rPr>
              <a:t>dipublikasi setiap harinya</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id you know?2"/>
          <p:cNvPicPr>
            <a:picLocks noChangeAspect="1" noChangeArrowheads="1"/>
          </p:cNvPicPr>
          <p:nvPr/>
        </p:nvPicPr>
        <p:blipFill>
          <a:blip r:embed="rId3"/>
          <a:srcRect/>
          <a:stretch>
            <a:fillRect/>
          </a:stretch>
        </p:blipFill>
        <p:spPr bwMode="auto">
          <a:xfrm>
            <a:off x="-38100" y="-28575"/>
            <a:ext cx="9182100" cy="6886575"/>
          </a:xfrm>
          <a:prstGeom prst="rect">
            <a:avLst/>
          </a:prstGeom>
          <a:noFill/>
          <a:ln w="9525">
            <a:noFill/>
            <a:miter lim="800000"/>
            <a:headEnd/>
            <a:tailEnd/>
          </a:ln>
        </p:spPr>
      </p:pic>
      <p:sp>
        <p:nvSpPr>
          <p:cNvPr id="9219" name="Rectangle 3"/>
          <p:cNvSpPr>
            <a:spLocks noChangeArrowheads="1"/>
          </p:cNvSpPr>
          <p:nvPr/>
        </p:nvSpPr>
        <p:spPr bwMode="auto">
          <a:xfrm>
            <a:off x="0" y="2708275"/>
            <a:ext cx="6011863" cy="2233613"/>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9220" name="WordArt 4"/>
          <p:cNvSpPr>
            <a:spLocks noChangeArrowheads="1" noChangeShapeType="1" noTextEdit="1"/>
          </p:cNvSpPr>
          <p:nvPr/>
        </p:nvSpPr>
        <p:spPr bwMode="auto">
          <a:xfrm>
            <a:off x="468313" y="2852738"/>
            <a:ext cx="5040312" cy="649287"/>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808080"/>
                </a:solidFill>
                <a:latin typeface="Arial Unicode MS"/>
                <a:ea typeface="Arial Unicode MS"/>
                <a:cs typeface="Arial Unicode MS"/>
              </a:rPr>
              <a:t>diproduksi 1.900 CD</a:t>
            </a:r>
          </a:p>
        </p:txBody>
      </p:sp>
      <p:sp>
        <p:nvSpPr>
          <p:cNvPr id="9221" name="WordArt 5"/>
          <p:cNvSpPr>
            <a:spLocks noChangeArrowheads="1" noChangeShapeType="1" noTextEdit="1"/>
          </p:cNvSpPr>
          <p:nvPr/>
        </p:nvSpPr>
        <p:spPr bwMode="auto">
          <a:xfrm>
            <a:off x="468313" y="3644900"/>
            <a:ext cx="5040312" cy="649288"/>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808080"/>
                </a:solidFill>
                <a:latin typeface="Arial Unicode MS"/>
                <a:ea typeface="Arial Unicode MS"/>
                <a:cs typeface="Arial Unicode MS"/>
              </a:rPr>
              <a:t>150 juta panggilan telepon</a:t>
            </a:r>
          </a:p>
        </p:txBody>
      </p:sp>
      <p:sp>
        <p:nvSpPr>
          <p:cNvPr id="9222" name="WordArt 6"/>
          <p:cNvSpPr>
            <a:spLocks noChangeArrowheads="1" noChangeShapeType="1" noTextEdit="1"/>
          </p:cNvSpPr>
          <p:nvPr/>
        </p:nvSpPr>
        <p:spPr bwMode="auto">
          <a:xfrm>
            <a:off x="539750" y="4364038"/>
            <a:ext cx="5040313" cy="649287"/>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FF6600"/>
                </a:solidFill>
                <a:latin typeface="Arial Unicode MS"/>
                <a:ea typeface="Arial Unicode MS"/>
                <a:cs typeface="Arial Unicode MS"/>
              </a:rPr>
              <a:t>setiap detik</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endParaRPr lang="en-US"/>
          </a:p>
        </p:txBody>
      </p:sp>
      <p:pic>
        <p:nvPicPr>
          <p:cNvPr id="11267" name="Picture 3"/>
          <p:cNvPicPr>
            <a:picLocks noGrp="1" noChangeAspect="1" noChangeArrowheads="1"/>
          </p:cNvPicPr>
          <p:nvPr>
            <p:ph idx="4294967295"/>
          </p:nvPr>
        </p:nvPicPr>
        <p:blipFill>
          <a:blip r:embed="rId3"/>
          <a:srcRect/>
          <a:stretch>
            <a:fillRect/>
          </a:stretch>
        </p:blipFill>
        <p:spPr>
          <a:xfrm>
            <a:off x="0" y="4059238"/>
            <a:ext cx="9144000" cy="2798762"/>
          </a:xfrm>
        </p:spPr>
      </p:pic>
      <p:sp>
        <p:nvSpPr>
          <p:cNvPr id="10244" name="Text Box 4"/>
          <p:cNvSpPr txBox="1">
            <a:spLocks noChangeArrowheads="1"/>
          </p:cNvSpPr>
          <p:nvPr/>
        </p:nvSpPr>
        <p:spPr bwMode="auto">
          <a:xfrm>
            <a:off x="0" y="333375"/>
            <a:ext cx="9144000" cy="1190625"/>
          </a:xfrm>
          <a:prstGeom prst="rect">
            <a:avLst/>
          </a:prstGeom>
          <a:noFill/>
          <a:ln w="9525">
            <a:noFill/>
            <a:miter lim="800000"/>
            <a:headEnd/>
            <a:tailEnd/>
          </a:ln>
        </p:spPr>
        <p:txBody>
          <a:bodyPr>
            <a:spAutoFit/>
          </a:bodyPr>
          <a:lstStyle/>
          <a:p>
            <a:pPr algn="ctr">
              <a:lnSpc>
                <a:spcPct val="100000"/>
              </a:lnSpc>
              <a:buClrTx/>
              <a:buSzTx/>
              <a:buFontTx/>
              <a:buNone/>
            </a:pPr>
            <a:r>
              <a:rPr lang="en-US" sz="3600" b="1" dirty="0" err="1">
                <a:solidFill>
                  <a:schemeClr val="bg2"/>
                </a:solidFill>
                <a:latin typeface="Tahoma" pitchFamily="34" charset="0"/>
                <a:ea typeface="Arial Unicode MS" pitchFamily="34" charset="-128"/>
                <a:cs typeface="Tahoma" pitchFamily="34" charset="0"/>
              </a:rPr>
              <a:t>diperkirakan</a:t>
            </a:r>
            <a:r>
              <a:rPr lang="en-US" sz="3600" b="1" dirty="0">
                <a:solidFill>
                  <a:schemeClr val="bg2"/>
                </a:solidFill>
                <a:latin typeface="Tahoma" pitchFamily="34" charset="0"/>
                <a:ea typeface="Arial Unicode MS" pitchFamily="34" charset="-128"/>
                <a:cs typeface="Tahoma" pitchFamily="34" charset="0"/>
              </a:rPr>
              <a:t> 40 </a:t>
            </a:r>
            <a:r>
              <a:rPr lang="en-US" sz="3600" b="1" dirty="0" err="1">
                <a:solidFill>
                  <a:schemeClr val="bg2"/>
                </a:solidFill>
                <a:latin typeface="Tahoma" pitchFamily="34" charset="0"/>
                <a:ea typeface="Arial Unicode MS" pitchFamily="34" charset="-128"/>
                <a:cs typeface="Tahoma" pitchFamily="34" charset="0"/>
              </a:rPr>
              <a:t>exabytes</a:t>
            </a:r>
            <a:r>
              <a:rPr lang="en-US" sz="3600" b="1" dirty="0">
                <a:solidFill>
                  <a:schemeClr val="bg2"/>
                </a:solidFill>
                <a:latin typeface="Tahoma" pitchFamily="34" charset="0"/>
                <a:ea typeface="Arial Unicode MS" pitchFamily="34" charset="-128"/>
                <a:cs typeface="Tahoma" pitchFamily="34" charset="0"/>
              </a:rPr>
              <a:t> (4.0 x </a:t>
            </a:r>
            <a:r>
              <a:rPr lang="en-US" sz="3600" b="1" dirty="0" smtClean="0">
                <a:solidFill>
                  <a:schemeClr val="bg2"/>
                </a:solidFill>
                <a:latin typeface="Tahoma" pitchFamily="34" charset="0"/>
                <a:ea typeface="Arial Unicode MS" pitchFamily="34" charset="-128"/>
                <a:cs typeface="Tahoma" pitchFamily="34" charset="0"/>
              </a:rPr>
              <a:t>10</a:t>
            </a:r>
            <a:r>
              <a:rPr lang="en-US" sz="3600" b="1" baseline="30000" dirty="0" smtClean="0">
                <a:solidFill>
                  <a:schemeClr val="bg2"/>
                </a:solidFill>
                <a:latin typeface="Tahoma" pitchFamily="34" charset="0"/>
                <a:ea typeface="Arial Unicode MS" pitchFamily="34" charset="-128"/>
                <a:cs typeface="Tahoma" pitchFamily="34" charset="0"/>
              </a:rPr>
              <a:t>18</a:t>
            </a:r>
            <a:r>
              <a:rPr lang="en-US" sz="3600" b="1" dirty="0" smtClean="0">
                <a:solidFill>
                  <a:schemeClr val="bg2"/>
                </a:solidFill>
                <a:latin typeface="Tahoma" pitchFamily="34" charset="0"/>
                <a:ea typeface="Arial Unicode MS" pitchFamily="34" charset="-128"/>
                <a:cs typeface="Tahoma" pitchFamily="34" charset="0"/>
              </a:rPr>
              <a:t>)</a:t>
            </a:r>
            <a:endParaRPr lang="en-US" sz="3600" b="1" dirty="0">
              <a:solidFill>
                <a:schemeClr val="bg2"/>
              </a:solidFill>
              <a:latin typeface="Tahoma" pitchFamily="34" charset="0"/>
              <a:ea typeface="Arial Unicode MS" pitchFamily="34" charset="-128"/>
              <a:cs typeface="Tahoma" pitchFamily="34" charset="0"/>
            </a:endParaRPr>
          </a:p>
          <a:p>
            <a:pPr algn="ctr">
              <a:lnSpc>
                <a:spcPct val="100000"/>
              </a:lnSpc>
              <a:buClrTx/>
              <a:buSzTx/>
              <a:buFontTx/>
              <a:buNone/>
            </a:pPr>
            <a:endParaRPr lang="en-US" sz="3600" b="1" dirty="0">
              <a:solidFill>
                <a:schemeClr val="bg2"/>
              </a:solidFill>
              <a:latin typeface="Tahoma" pitchFamily="34" charset="0"/>
              <a:ea typeface="Arial Unicode MS" pitchFamily="34" charset="-128"/>
              <a:cs typeface="Tahoma" pitchFamily="34" charset="0"/>
            </a:endParaRPr>
          </a:p>
        </p:txBody>
      </p:sp>
      <p:sp>
        <p:nvSpPr>
          <p:cNvPr id="10245" name="Text Box 5"/>
          <p:cNvSpPr txBox="1">
            <a:spLocks noChangeArrowheads="1"/>
          </p:cNvSpPr>
          <p:nvPr/>
        </p:nvSpPr>
        <p:spPr bwMode="auto">
          <a:xfrm>
            <a:off x="0" y="1844675"/>
            <a:ext cx="9144000" cy="1190625"/>
          </a:xfrm>
          <a:prstGeom prst="rect">
            <a:avLst/>
          </a:prstGeom>
          <a:noFill/>
          <a:ln w="9525">
            <a:noFill/>
            <a:miter lim="800000"/>
            <a:headEnd/>
            <a:tailEnd/>
          </a:ln>
        </p:spPr>
        <p:txBody>
          <a:bodyPr>
            <a:spAutoFit/>
          </a:bodyPr>
          <a:lstStyle/>
          <a:p>
            <a:pPr algn="ctr">
              <a:lnSpc>
                <a:spcPct val="100000"/>
              </a:lnSpc>
              <a:buClrTx/>
              <a:buSzTx/>
              <a:buFontTx/>
              <a:buNone/>
            </a:pPr>
            <a:r>
              <a:rPr lang="en-US" sz="3600" b="1">
                <a:solidFill>
                  <a:schemeClr val="bg2"/>
                </a:solidFill>
                <a:latin typeface="Tahoma" pitchFamily="34" charset="0"/>
                <a:ea typeface="Arial Unicode MS" pitchFamily="34" charset="-128"/>
                <a:cs typeface="Tahoma" pitchFamily="34" charset="0"/>
              </a:rPr>
              <a:t> diproduksi worldwide tahun </a:t>
            </a:r>
            <a:r>
              <a:rPr lang="id-ID" sz="3600" b="1">
                <a:solidFill>
                  <a:schemeClr val="bg2"/>
                </a:solidFill>
                <a:latin typeface="Tahoma" pitchFamily="34" charset="0"/>
                <a:ea typeface="Arial Unicode MS" pitchFamily="34" charset="-128"/>
                <a:cs typeface="Tahoma" pitchFamily="34" charset="0"/>
              </a:rPr>
              <a:t>lalu</a:t>
            </a:r>
            <a:endParaRPr lang="en-US" sz="3600" b="1">
              <a:solidFill>
                <a:schemeClr val="bg2"/>
              </a:solidFill>
              <a:latin typeface="Tahoma" pitchFamily="34" charset="0"/>
              <a:ea typeface="Arial Unicode MS" pitchFamily="34" charset="-128"/>
              <a:cs typeface="Tahoma" pitchFamily="34" charset="0"/>
            </a:endParaRPr>
          </a:p>
          <a:p>
            <a:pPr>
              <a:lnSpc>
                <a:spcPct val="100000"/>
              </a:lnSpc>
              <a:buClrTx/>
              <a:buSzTx/>
              <a:buFontTx/>
              <a:buNone/>
            </a:pPr>
            <a:endParaRPr lang="en-US" sz="3600" b="1">
              <a:solidFill>
                <a:schemeClr val="bg2"/>
              </a:solidFill>
              <a:latin typeface="Tahoma" pitchFamily="34" charset="0"/>
              <a:ea typeface="Arial Unicode MS" pitchFamily="34" charset="-128"/>
              <a:cs typeface="Tahoma" pitchFamily="34" charset="0"/>
            </a:endParaRPr>
          </a:p>
        </p:txBody>
      </p:sp>
      <p:sp>
        <p:nvSpPr>
          <p:cNvPr id="10246" name="WordArt 6"/>
          <p:cNvSpPr>
            <a:spLocks noChangeArrowheads="1" noChangeShapeType="1" noTextEdit="1"/>
          </p:cNvSpPr>
          <p:nvPr/>
        </p:nvSpPr>
        <p:spPr bwMode="auto">
          <a:xfrm>
            <a:off x="900113" y="1125538"/>
            <a:ext cx="7345362" cy="64770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chemeClr val="accent2"/>
                </a:solidFill>
                <a:latin typeface="Tahoma"/>
                <a:cs typeface="Tahoma"/>
              </a:rPr>
              <a:t>informasi baru (unik)</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0"/>
            <a:ext cx="9612313" cy="6858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1267" name="WordArt 3"/>
          <p:cNvSpPr>
            <a:spLocks noChangeArrowheads="1" noChangeShapeType="1" noTextEdit="1"/>
          </p:cNvSpPr>
          <p:nvPr/>
        </p:nvSpPr>
        <p:spPr bwMode="auto">
          <a:xfrm>
            <a:off x="539750" y="1700213"/>
            <a:ext cx="5400675" cy="792162"/>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Tahoma"/>
                <a:cs typeface="Tahoma"/>
              </a:rPr>
              <a:t>ini lebih banyak dari ....</a:t>
            </a:r>
          </a:p>
        </p:txBody>
      </p:sp>
      <p:sp>
        <p:nvSpPr>
          <p:cNvPr id="11268" name="WordArt 4"/>
          <p:cNvSpPr>
            <a:spLocks noChangeArrowheads="1" noChangeShapeType="1" noTextEdit="1"/>
          </p:cNvSpPr>
          <p:nvPr/>
        </p:nvSpPr>
        <p:spPr bwMode="auto">
          <a:xfrm>
            <a:off x="468313" y="2708275"/>
            <a:ext cx="6478587" cy="792163"/>
          </a:xfrm>
          <a:prstGeom prst="rect">
            <a:avLst/>
          </a:prstGeom>
        </p:spPr>
        <p:txBody>
          <a:bodyPr wrap="none" fromWordArt="1">
            <a:prstTxWarp prst="textPlain">
              <a:avLst>
                <a:gd name="adj" fmla="val 50000"/>
              </a:avLst>
            </a:prstTxWarp>
          </a:bodyPr>
          <a:lstStyle/>
          <a:p>
            <a:pPr algn="ctr"/>
            <a:r>
              <a:rPr lang="en-US" sz="3600" kern="10">
                <a:ln w="9525">
                  <a:solidFill>
                    <a:srgbClr val="FF0000"/>
                  </a:solidFill>
                  <a:round/>
                  <a:headEnd/>
                  <a:tailEnd/>
                </a:ln>
                <a:solidFill>
                  <a:srgbClr val="FF0000"/>
                </a:solidFill>
                <a:latin typeface="Tahoma"/>
                <a:cs typeface="Tahoma"/>
              </a:rPr>
              <a:t>5000 tahun sebelumnya</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685800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2291" name="WordArt 3"/>
          <p:cNvSpPr>
            <a:spLocks noChangeArrowheads="1" noChangeShapeType="1" noTextEdit="1"/>
          </p:cNvSpPr>
          <p:nvPr/>
        </p:nvSpPr>
        <p:spPr bwMode="auto">
          <a:xfrm>
            <a:off x="0" y="1601788"/>
            <a:ext cx="9144000" cy="5256212"/>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chemeClr val="accent2">
                    <a:alpha val="76862"/>
                  </a:schemeClr>
                </a:solidFill>
                <a:latin typeface="Souvenir Lt BT"/>
              </a:rPr>
              <a:t>2x</a:t>
            </a:r>
          </a:p>
        </p:txBody>
      </p:sp>
      <p:sp>
        <p:nvSpPr>
          <p:cNvPr id="12292" name="WordArt 4"/>
          <p:cNvSpPr>
            <a:spLocks noChangeArrowheads="1" noChangeShapeType="1" noTextEdit="1"/>
          </p:cNvSpPr>
          <p:nvPr/>
        </p:nvSpPr>
        <p:spPr bwMode="auto">
          <a:xfrm>
            <a:off x="827088" y="620713"/>
            <a:ext cx="7480300" cy="504825"/>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chemeClr val="tx1"/>
                </a:solidFill>
                <a:latin typeface="Souvenir Lt BT"/>
              </a:rPr>
              <a:t>apa yang mahasiswa pelajari pada semester 1</a:t>
            </a:r>
          </a:p>
        </p:txBody>
      </p:sp>
      <p:sp>
        <p:nvSpPr>
          <p:cNvPr id="12293" name="WordArt 5"/>
          <p:cNvSpPr>
            <a:spLocks noChangeArrowheads="1" noChangeShapeType="1" noTextEdit="1"/>
          </p:cNvSpPr>
          <p:nvPr/>
        </p:nvSpPr>
        <p:spPr bwMode="auto">
          <a:xfrm>
            <a:off x="827088" y="2060575"/>
            <a:ext cx="7480300" cy="64770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FF6600"/>
                </a:solidFill>
                <a:latin typeface="Souvenir Lt BT"/>
              </a:rPr>
              <a:t>berada di semester 5</a:t>
            </a:r>
          </a:p>
        </p:txBody>
      </p:sp>
      <p:sp>
        <p:nvSpPr>
          <p:cNvPr id="12294" name="WordArt 6"/>
          <p:cNvSpPr>
            <a:spLocks noChangeArrowheads="1" noChangeShapeType="1" noTextEdit="1"/>
          </p:cNvSpPr>
          <p:nvPr/>
        </p:nvSpPr>
        <p:spPr bwMode="auto">
          <a:xfrm>
            <a:off x="827088" y="1268413"/>
            <a:ext cx="7480300" cy="504825"/>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chemeClr val="tx1"/>
                </a:solidFill>
                <a:latin typeface="Souvenir Lt BT"/>
              </a:rPr>
              <a:t>akan kadaluarsa saat mereka</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GradientBubble">
  <a:themeElements>
    <a:clrScheme name="GradientBubble 2">
      <a:dk1>
        <a:srgbClr val="000000"/>
      </a:dk1>
      <a:lt1>
        <a:srgbClr val="FFFFFF"/>
      </a:lt1>
      <a:dk2>
        <a:srgbClr val="000000"/>
      </a:dk2>
      <a:lt2>
        <a:srgbClr val="FFFFFF"/>
      </a:lt2>
      <a:accent1>
        <a:srgbClr val="F1D35D"/>
      </a:accent1>
      <a:accent2>
        <a:srgbClr val="6C83AB"/>
      </a:accent2>
      <a:accent3>
        <a:srgbClr val="AAAAAA"/>
      </a:accent3>
      <a:accent4>
        <a:srgbClr val="DADADA"/>
      </a:accent4>
      <a:accent5>
        <a:srgbClr val="F7E6B6"/>
      </a:accent5>
      <a:accent6>
        <a:srgbClr val="61769B"/>
      </a:accent6>
      <a:hlink>
        <a:srgbClr val="CCECFF"/>
      </a:hlink>
      <a:folHlink>
        <a:srgbClr val="CCECFF"/>
      </a:folHlink>
    </a:clrScheme>
    <a:fontScheme name="GradientBubble">
      <a:majorFont>
        <a:latin typeface="Arial Rounded MT"/>
        <a:ea typeface=""/>
        <a:cs typeface=""/>
      </a:majorFont>
      <a:minorFont>
        <a:latin typeface="Arial Rounded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GradientBubb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adientBubble 2">
        <a:dk1>
          <a:srgbClr val="000000"/>
        </a:dk1>
        <a:lt1>
          <a:srgbClr val="FFFFFF"/>
        </a:lt1>
        <a:dk2>
          <a:srgbClr val="000000"/>
        </a:dk2>
        <a:lt2>
          <a:srgbClr val="FFFFFF"/>
        </a:lt2>
        <a:accent1>
          <a:srgbClr val="F1D35D"/>
        </a:accent1>
        <a:accent2>
          <a:srgbClr val="6C83AB"/>
        </a:accent2>
        <a:accent3>
          <a:srgbClr val="AAAAAA"/>
        </a:accent3>
        <a:accent4>
          <a:srgbClr val="DADADA"/>
        </a:accent4>
        <a:accent5>
          <a:srgbClr val="F7E6B6"/>
        </a:accent5>
        <a:accent6>
          <a:srgbClr val="61769B"/>
        </a:accent6>
        <a:hlink>
          <a:srgbClr val="CCEC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
      <a:dk1>
        <a:srgbClr val="000000"/>
      </a:dk1>
      <a:lt1>
        <a:srgbClr val="FFFFFF"/>
      </a:lt1>
      <a:dk2>
        <a:srgbClr val="000000"/>
      </a:dk2>
      <a:lt2>
        <a:srgbClr val="FFFFFF"/>
      </a:lt2>
      <a:accent1>
        <a:srgbClr val="F1D35D"/>
      </a:accent1>
      <a:accent2>
        <a:srgbClr val="6C83AB"/>
      </a:accent2>
      <a:accent3>
        <a:srgbClr val="AAAAAA"/>
      </a:accent3>
      <a:accent4>
        <a:srgbClr val="DADADA"/>
      </a:accent4>
      <a:accent5>
        <a:srgbClr val="F7E6B6"/>
      </a:accent5>
      <a:accent6>
        <a:srgbClr val="61769B"/>
      </a:accent6>
      <a:hlink>
        <a:srgbClr val="826FAC"/>
      </a:hlink>
      <a:folHlink>
        <a:srgbClr val="BF6D69"/>
      </a:folHlink>
    </a:clrScheme>
    <a:fontScheme name="1_Blank Presentation">
      <a:majorFont>
        <a:latin typeface="Arial Rounded MT"/>
        <a:ea typeface=""/>
        <a:cs typeface=""/>
      </a:majorFont>
      <a:minorFont>
        <a:latin typeface="Arial Rounded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FFFFFF"/>
        </a:lt2>
        <a:accent1>
          <a:srgbClr val="F1D35D"/>
        </a:accent1>
        <a:accent2>
          <a:srgbClr val="6C83AB"/>
        </a:accent2>
        <a:accent3>
          <a:srgbClr val="AAAAAA"/>
        </a:accent3>
        <a:accent4>
          <a:srgbClr val="DADADA"/>
        </a:accent4>
        <a:accent5>
          <a:srgbClr val="F7E6B6"/>
        </a:accent5>
        <a:accent6>
          <a:srgbClr val="61769B"/>
        </a:accent6>
        <a:hlink>
          <a:srgbClr val="CCEC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TotalTime>
  <Words>3070</Words>
  <PresentationFormat>On-screen Show (4:3)</PresentationFormat>
  <Paragraphs>349</Paragraphs>
  <Slides>39</Slides>
  <Notes>35</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39</vt:i4>
      </vt:variant>
    </vt:vector>
  </HeadingPairs>
  <TitlesOfParts>
    <vt:vector size="55" baseType="lpstr">
      <vt:lpstr>Arial</vt:lpstr>
      <vt:lpstr>Arial Rounded MT</vt:lpstr>
      <vt:lpstr>Times New Roman</vt:lpstr>
      <vt:lpstr>Lucida Grande</vt:lpstr>
      <vt:lpstr>Trebuchet MS</vt:lpstr>
      <vt:lpstr>Tahoma</vt:lpstr>
      <vt:lpstr>Arial Unicode MS</vt:lpstr>
      <vt:lpstr>Wingdings</vt:lpstr>
      <vt:lpstr>Bembo</vt:lpstr>
      <vt:lpstr>Guardi-Bold</vt:lpstr>
      <vt:lpstr>Humanist777BT-BoldB</vt:lpstr>
      <vt:lpstr>DomCasual-Bold</vt:lpstr>
      <vt:lpstr>Humanist777BT-RomanB</vt:lpstr>
      <vt:lpstr>GradientBubble</vt:lpstr>
      <vt:lpstr>1_Blank Presentation</vt:lpstr>
      <vt:lpstr>Custom Design</vt:lpstr>
      <vt:lpstr>Etika  Profesi Teknologi Informasi</vt:lpstr>
      <vt:lpstr>Selamat Datang  di Era Informasi</vt:lpstr>
      <vt:lpstr>Setiap bulannya ada 2,7 miliar search di Google</vt:lpstr>
      <vt:lpstr>Slide 4</vt:lpstr>
      <vt:lpstr>Slide 5</vt:lpstr>
      <vt:lpstr>Slide 6</vt:lpstr>
      <vt:lpstr>Slide 7</vt:lpstr>
      <vt:lpstr>Slide 8</vt:lpstr>
      <vt:lpstr>Slide 9</vt:lpstr>
      <vt:lpstr>Slide 10</vt:lpstr>
      <vt:lpstr>Slide 11</vt:lpstr>
      <vt:lpstr>Era Informasi</vt:lpstr>
      <vt:lpstr>Komputer =  universal tool</vt:lpstr>
      <vt:lpstr>Komputer vs Manusia </vt:lpstr>
      <vt:lpstr>Komputer vs Manusia </vt:lpstr>
      <vt:lpstr>Komputer “membantu” Manusia </vt:lpstr>
      <vt:lpstr>Profesi TIK</vt:lpstr>
      <vt:lpstr>Profesi &amp; Etika</vt:lpstr>
      <vt:lpstr>TIK Tingkatkan  Kapasitas Intelektual</vt:lpstr>
      <vt:lpstr>PAPA =  4 Isu  Etika Era Informasi</vt:lpstr>
      <vt:lpstr>Privacy  (kerahasiaan)</vt:lpstr>
      <vt:lpstr>Dua  Pengganggu  Privacy</vt:lpstr>
      <vt:lpstr>Apakah perlu melihat?</vt:lpstr>
      <vt:lpstr>Slide 24</vt:lpstr>
      <vt:lpstr>Sekuriti vs  Invasi Privacy?</vt:lpstr>
      <vt:lpstr>Slide 26</vt:lpstr>
      <vt:lpstr>Informasi Gaji Rekan Anda..</vt:lpstr>
      <vt:lpstr>Slide 28</vt:lpstr>
      <vt:lpstr>Accuracy (kebenaran)</vt:lpstr>
      <vt:lpstr>Accuracy (kebenaran)</vt:lpstr>
      <vt:lpstr>Data Tanpa Integritas = Data Terkontaminasi</vt:lpstr>
      <vt:lpstr>Rubah data untuk tujuan marketing</vt:lpstr>
      <vt:lpstr>Slide 33</vt:lpstr>
      <vt:lpstr>Property (kepemilikan)</vt:lpstr>
      <vt:lpstr>Intellectual Property</vt:lpstr>
      <vt:lpstr>Property</vt:lpstr>
      <vt:lpstr>Accessibility (hak akses)</vt:lpstr>
      <vt:lpstr>Standar Etika Profesi IT</vt:lpstr>
      <vt:lpstr>Sepuluh Perintah untuk Etika Komputer Dari Institut Etika Komputer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Etika  Profesi Teknologi Informasi</dc:title>
  <dc:creator>hs</dc:creator>
  <cp:lastModifiedBy>fahmi</cp:lastModifiedBy>
  <cp:revision>67</cp:revision>
  <dcterms:modified xsi:type="dcterms:W3CDTF">2013-03-01T02:17:28Z</dcterms:modified>
</cp:coreProperties>
</file>