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513" r:id="rId2"/>
    <p:sldId id="424" r:id="rId3"/>
    <p:sldId id="528" r:id="rId4"/>
    <p:sldId id="529" r:id="rId5"/>
    <p:sldId id="530" r:id="rId6"/>
    <p:sldId id="526" r:id="rId7"/>
    <p:sldId id="527" r:id="rId8"/>
    <p:sldId id="539" r:id="rId9"/>
    <p:sldId id="394" r:id="rId10"/>
    <p:sldId id="521" r:id="rId11"/>
    <p:sldId id="522" r:id="rId12"/>
    <p:sldId id="397" r:id="rId13"/>
    <p:sldId id="512" r:id="rId14"/>
    <p:sldId id="517" r:id="rId15"/>
    <p:sldId id="523" r:id="rId16"/>
    <p:sldId id="398" r:id="rId17"/>
    <p:sldId id="395" r:id="rId18"/>
    <p:sldId id="514" r:id="rId19"/>
    <p:sldId id="519" r:id="rId20"/>
    <p:sldId id="518" r:id="rId21"/>
    <p:sldId id="516" r:id="rId22"/>
    <p:sldId id="531" r:id="rId23"/>
    <p:sldId id="537" r:id="rId24"/>
    <p:sldId id="532" r:id="rId25"/>
    <p:sldId id="533" r:id="rId26"/>
    <p:sldId id="536" r:id="rId27"/>
    <p:sldId id="534" r:id="rId28"/>
    <p:sldId id="535" r:id="rId29"/>
    <p:sldId id="524" r:id="rId30"/>
    <p:sldId id="510" r:id="rId31"/>
    <p:sldId id="525" r:id="rId32"/>
    <p:sldId id="425" r:id="rId33"/>
    <p:sldId id="520" r:id="rId34"/>
    <p:sldId id="540" r:id="rId35"/>
    <p:sldId id="541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ZapfHumnst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44" d="100"/>
          <a:sy n="44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B5E6-F442-4959-AA64-BD1EA5D1A5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3801-F409-4397-8246-8749B01BAF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2568-CEA8-4DE0-BADF-DD80DD1F4F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15D7-FAF8-4723-87A2-74A1361AEA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EDE6-C198-463E-B046-B852E7AAEB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58C4-AC54-46E9-9F61-2E59AA21A3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159B-0B34-4915-9944-1AD9CB2560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D413-8A3B-4599-AC79-B91E3C7AC1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E325-7C02-46F4-9067-CB93118B49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3B7C-6CEF-4C81-8439-26F377213D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1EE7-336F-48C4-BE6C-A58AD35F53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7AA7-BB4C-4DFB-8462-08F9637DE8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7352-92AC-4118-84F4-8411340127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CDE7-3744-4C08-A36E-FDAC60179B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0" descr="Facbann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D516F51-1131-435E-ADEF-76D5C05FA1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Anscombe's_quartet_3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Workshop </a:t>
            </a:r>
            <a:r>
              <a:rPr lang="en-US" dirty="0" err="1" smtClean="0"/>
              <a:t>Kreativitas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Fahmi</a:t>
            </a:r>
            <a:r>
              <a:rPr lang="en-US" dirty="0" smtClean="0"/>
              <a:t>  </a:t>
            </a:r>
            <a:r>
              <a:rPr lang="en-US" dirty="0" err="1" smtClean="0"/>
              <a:t>Amhar</a:t>
            </a:r>
            <a:endParaRPr lang="en-US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971550"/>
          </a:xfrm>
        </p:spPr>
        <p:txBody>
          <a:bodyPr/>
          <a:lstStyle/>
          <a:p>
            <a:pPr eaLnBrk="1" hangingPunct="1"/>
            <a:r>
              <a:rPr lang="en-US" smtClean="0"/>
              <a:t>Bayangkan tentang genteng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3000375" cy="44894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Genteng </a:t>
            </a:r>
            <a:br>
              <a:rPr lang="en-US" smtClean="0"/>
            </a:br>
            <a:r>
              <a:rPr lang="en-US" smtClean="0"/>
              <a:t>yang dilengkapi panel surya untuk menghasilkan listrik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2292" name="Picture 4" descr="alt-energy-solar+ro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3700" y="1125538"/>
            <a:ext cx="468947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971550"/>
          </a:xfrm>
        </p:spPr>
        <p:txBody>
          <a:bodyPr/>
          <a:lstStyle/>
          <a:p>
            <a:pPr eaLnBrk="1" hangingPunct="1"/>
            <a:r>
              <a:rPr lang="en-US" smtClean="0"/>
              <a:t>Bayangkan tentang toilet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Tuangkan semua ide anda yang terkait dengan toilet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92175"/>
          </a:xfrm>
        </p:spPr>
        <p:txBody>
          <a:bodyPr/>
          <a:lstStyle/>
          <a:p>
            <a:pPr eaLnBrk="1" hangingPunct="1"/>
            <a:r>
              <a:rPr lang="en-US" smtClean="0"/>
              <a:t>Bayangkan ide tentang toilet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828" name="Picture 4" descr="toilet-luc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657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5" descr="toilet-luc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363" y="1412875"/>
            <a:ext cx="40846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9972" name="Picture 4" descr="swiss-toil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620713"/>
            <a:ext cx="37957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 descr="swiss-toil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9275"/>
            <a:ext cx="38576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3" descr="toilet-yang-dilirik-gambar-cew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850"/>
            <a:ext cx="47926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Content Placeholder 3" descr="Mobil-toilet-toiletcardal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425" y="2997200"/>
            <a:ext cx="44735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971550"/>
          </a:xfrm>
        </p:spPr>
        <p:txBody>
          <a:bodyPr/>
          <a:lstStyle/>
          <a:p>
            <a:pPr eaLnBrk="1" hangingPunct="1"/>
            <a:r>
              <a:rPr lang="en-US" smtClean="0"/>
              <a:t>Bayangkan tentang roda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Tuangkan semua ide anda yang terkait dengan roda / kendaraan berroda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Bayangkan tentang roda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car-inven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44675"/>
            <a:ext cx="678973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vention-sepeda-potong-rum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08050"/>
            <a:ext cx="61198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765175"/>
          </a:xfrm>
        </p:spPr>
        <p:txBody>
          <a:bodyPr/>
          <a:lstStyle/>
          <a:p>
            <a:pPr eaLnBrk="1" hangingPunct="1"/>
            <a:r>
              <a:rPr lang="en-US" sz="4000" smtClean="0"/>
              <a:t>Bayangkan ide tentang sepeda!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Content Placeholder 3" descr="sepeda-ane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37088" cy="3429000"/>
          </a:xfrm>
        </p:spPr>
      </p:pic>
      <p:pic>
        <p:nvPicPr>
          <p:cNvPr id="20484" name="Picture 4" descr="motor-ane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51784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sepeda motor futuristi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500438"/>
            <a:ext cx="4597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sepeda motor korek a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101725"/>
            <a:ext cx="4500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Content Placeholder 3" descr="Honda-MP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4" name="Group 4"/>
          <p:cNvGraphicFramePr>
            <a:graphicFrameLocks noGrp="1"/>
          </p:cNvGraphicFramePr>
          <p:nvPr>
            <p:ph sz="half" idx="2"/>
          </p:nvPr>
        </p:nvGraphicFramePr>
        <p:xfrm>
          <a:off x="900113" y="1052513"/>
          <a:ext cx="7986713" cy="4114800"/>
        </p:xfrm>
        <a:graphic>
          <a:graphicData uri="http://schemas.openxmlformats.org/drawingml/2006/table">
            <a:tbl>
              <a:tblPr/>
              <a:tblGrid>
                <a:gridCol w="1997075"/>
                <a:gridCol w="1997075"/>
                <a:gridCol w="1995488"/>
                <a:gridCol w="199707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innovatif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Nobel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Nobel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Patent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modifikatif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Patent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aplikatif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observatif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analitif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Kreatif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TextBox 33"/>
          <p:cNvSpPr txBox="1">
            <a:spLocks noChangeArrowheads="1"/>
          </p:cNvSpPr>
          <p:nvPr/>
        </p:nvSpPr>
        <p:spPr bwMode="auto">
          <a:xfrm>
            <a:off x="3059113" y="5445125"/>
            <a:ext cx="568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Jenis penelitian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196752"/>
            <a:ext cx="553998" cy="267765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Tingkat </a:t>
            </a:r>
            <a:r>
              <a:rPr lang="en-US" dirty="0" err="1"/>
              <a:t>kesulitan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3" descr="kendaraan-aneh-dari-chi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7620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5" descr="caravan-knockdo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-17463"/>
            <a:ext cx="56165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 descr="barang u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6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barang memberi inspira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2486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barang inspira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149725"/>
            <a:ext cx="33464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barang un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68675"/>
            <a:ext cx="262731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8" descr="D:\Fahmi\training\02_tsq\Barang-Barang Unik yang Memberi Inspirasi_files\Barangbarangunik+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825" y="3257550"/>
            <a:ext cx="3432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D:\Fahmi\training\02_tsq\Barang-Barang Unik yang Memberi Inspirasi_files\Barangbarangunik+(2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0"/>
            <a:ext cx="304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3" descr="D:\Fahmi\training\02_tsq\Barang-Barang Unik yang Memberi Inspirasi_files\Barangbarangunik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3810000"/>
            <a:ext cx="2628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4" descr="D:\Fahmi\training\02_tsq\Barang-Barang Unik yang Memberi Inspirasi_files\Barangbarangunik+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2881313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D:\Fahmi\training\02_tsq\Barang-Barang Unik yang Memberi Inspirasi_files\Barangbarangunik+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" y="0"/>
            <a:ext cx="37068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Fahmi\training\02_tsq\Barang-Barang Unik yang Memberi Inspirasi_files\Barangbarangunik+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D:\Fahmi\training\02_tsq\Barang-Barang Unik yang Memberi Inspirasi_files\Barangbarangunik+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3048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D:\Fahmi\training\02_tsq\Barang-Barang Unik yang Memberi Inspirasi_files\Barangbarangunik+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0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D:\Fahmi\training\02_tsq\Barang-Barang Unik yang Memberi Inspirasi_files\Barangbarangunik+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952875"/>
            <a:ext cx="3457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barang ke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6638" y="404813"/>
            <a:ext cx="42973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Fahmi\training\02_tsq\Barang-Barang Unik yang Memberi Inspirasi_files\Barangbarangunik+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3375"/>
            <a:ext cx="3048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D:\Fahmi\training\02_tsq\Barang-Barang Unik yang Memberi Inspirasi_files\Barangbarangunik+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2381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D:\Fahmi\training\02_tsq\Barang-Barang Unik yang Memberi Inspirasi_files\Barangbarangunik+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341438"/>
            <a:ext cx="3048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D:\Fahmi\training\02_tsq\Barang-Barang Unik yang Memberi Inspirasi_files\Barangbarangunik+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89363"/>
            <a:ext cx="3048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6" descr="D:\Fahmi\training\02_tsq\Barang-Barang Unik yang Memberi Inspirasi_files\Barangbarangunik+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Fahmi\training\02_tsq\Barang-Barang Unik yang Memberi Inspirasi_files\Barangbarangunik+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D:\Fahmi\training\02_tsq\Barang-Barang Unik yang Memberi Inspirasi_files\Barangbarangunik+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2809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D:\Fahmi\training\02_tsq\Barang-Barang Unik yang Memberi Inspirasi_files\Barangbarangunik+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357563"/>
            <a:ext cx="273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D:\Fahmi\training\02_tsq\Barang-Barang Unik yang Memberi Inspirasi_files\Barangbarangunik+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005263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D:\Fahmi\training\02_tsq\Barang-Barang Unik yang Memberi Inspirasi_files\Barangbarangunik+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908050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Fahmi\training\02_tsq\Barang-Barang Unik yang Memberi Inspirasi_files\Barangbarangunik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46101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D:\Fahmi\training\02_tsq\Barang-Barang Unik yang Memberi Inspirasi_files\Barangbarangunik+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00438"/>
            <a:ext cx="3635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6" descr="D:\Fahmi\training\02_tsq\Barang-Barang Unik yang Memberi Inspirasi_files\Barangbarangunik+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525" y="-79375"/>
            <a:ext cx="342106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D:\Fahmi\training\02_tsq\Barang-Barang Unik yang Memberi Inspirasi_files\Barangbarangunik+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Salah satu metode dari dunia kapitalis untuk melindungi para penemu dari kekuatan para industriawan bermodal besar (kapitalis)</a:t>
            </a:r>
          </a:p>
          <a:p>
            <a:pPr eaLnBrk="1" hangingPunct="1"/>
            <a:r>
              <a:rPr lang="en-US" sz="2800" smtClean="0"/>
              <a:t>Paten := Penghargaan negara pada penemu, atas kesediaannya membuka rahasia penemuannya, berupa pemberian monopoli komersialisasi penemuan itu sampai jangka waktu tertentu.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242888"/>
            <a:ext cx="7772400" cy="971551"/>
          </a:xfrm>
        </p:spPr>
        <p:txBody>
          <a:bodyPr/>
          <a:lstStyle/>
          <a:p>
            <a:pPr eaLnBrk="1" hangingPunct="1"/>
            <a:r>
              <a:rPr lang="en-US" smtClean="0"/>
              <a:t>Riset Observatif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539750" y="908050"/>
            <a:ext cx="8604250" cy="5949950"/>
          </a:xfrm>
        </p:spPr>
        <p:txBody>
          <a:bodyPr/>
          <a:lstStyle/>
          <a:p>
            <a:r>
              <a:rPr lang="en-US" sz="2000" smtClean="0"/>
              <a:t>6. Mulut menghasilkan 1 liter ludah setiap hari.</a:t>
            </a:r>
            <a:br>
              <a:rPr lang="en-US" sz="2000" smtClean="0"/>
            </a:br>
            <a:r>
              <a:rPr lang="en-US" sz="2000" smtClean="0"/>
              <a:t>8. Kita bernafas kira-kira 23.000 kali setiap hari.</a:t>
            </a:r>
            <a:br>
              <a:rPr lang="en-US" sz="2000" smtClean="0"/>
            </a:br>
            <a:r>
              <a:rPr lang="en-US" sz="2000" smtClean="0"/>
              <a:t>10. Seumur hidup kita meminum air sebanyak kurang lebih 75.000 liter.</a:t>
            </a:r>
            <a:br>
              <a:rPr lang="en-US" sz="2000" smtClean="0"/>
            </a:br>
            <a:r>
              <a:rPr lang="en-US" sz="2000" smtClean="0"/>
              <a:t>11. Pria kehilangan 40 helai rambut tiap hari. wanita 70 helai.</a:t>
            </a:r>
            <a:br>
              <a:rPr lang="en-US" sz="2000" smtClean="0"/>
            </a:br>
            <a:r>
              <a:rPr lang="en-US" sz="2000" smtClean="0"/>
              <a:t>21. Saat kita bersin selalu dalam keadaan mata terpejam.</a:t>
            </a:r>
            <a:br>
              <a:rPr lang="en-US" sz="2000" smtClean="0"/>
            </a:br>
            <a:r>
              <a:rPr lang="en-US" sz="2000" smtClean="0"/>
              <a:t>29. Daerah kutub kehilangan matahari selama 186 hari dalam setahun.</a:t>
            </a:r>
            <a:br>
              <a:rPr lang="en-US" sz="2000" smtClean="0"/>
            </a:br>
            <a:r>
              <a:rPr lang="en-US" sz="2000" smtClean="0"/>
              <a:t>31. Rata-rata hujan jatuh dengan kecepatan 7 mil per jam.</a:t>
            </a:r>
            <a:br>
              <a:rPr lang="en-US" sz="2000" smtClean="0"/>
            </a:br>
            <a:r>
              <a:rPr lang="en-US" sz="2000" smtClean="0"/>
              <a:t>36. Di Amerika, seseorang didiagnosa menderita AIDS tiap 10 menit. </a:t>
            </a:r>
            <a:br>
              <a:rPr lang="en-US" sz="2000" smtClean="0"/>
            </a:br>
            <a:r>
              <a:rPr lang="en-US" sz="2000" smtClean="0"/>
              <a:t>38. Tiap tahun bulan menjauh 3.82 cm dari bumi.</a:t>
            </a:r>
            <a:br>
              <a:rPr lang="en-US" sz="2000" smtClean="0"/>
            </a:br>
            <a:r>
              <a:rPr lang="en-US" sz="2000" smtClean="0"/>
              <a:t>40. Dalam satu tetes air mengandung 50 juta bakteri.</a:t>
            </a:r>
            <a:br>
              <a:rPr lang="en-US" sz="2000" smtClean="0"/>
            </a:br>
            <a:r>
              <a:rPr lang="en-US" sz="2000" smtClean="0"/>
              <a:t>42. Secara fisik, babi tidak bisa melihat ke langit.</a:t>
            </a:r>
            <a:br>
              <a:rPr lang="en-US" sz="2000" smtClean="0"/>
            </a:br>
            <a:r>
              <a:rPr lang="en-US" sz="2000" smtClean="0"/>
              <a:t>43. Gajah satu-satunya hewan yang tidak bisa meloncat.</a:t>
            </a:r>
            <a:br>
              <a:rPr lang="en-US" sz="2000" smtClean="0"/>
            </a:br>
            <a:r>
              <a:rPr lang="en-US" sz="2000" smtClean="0"/>
              <a:t>45. Siput bisa tidur selama 3 tahun.</a:t>
            </a:r>
            <a:br>
              <a:rPr lang="en-US" sz="2000" smtClean="0"/>
            </a:br>
            <a:r>
              <a:rPr lang="en-US" sz="2000" smtClean="0"/>
              <a:t>47. Tikus beranakpinak sangat cepat dan dalam waktu 18 bulan, dua tikus dapat memiliki lebih dari 1 juta keturunan.</a:t>
            </a:r>
            <a:br>
              <a:rPr lang="en-US" sz="2000" smtClean="0"/>
            </a:br>
            <a:r>
              <a:rPr lang="en-US" sz="2000" smtClean="0"/>
              <a:t>50. Kecoak bisa hidup 9 hari tanpa kepala, dan akan mati karena kelaparan.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patent-us-first-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4450"/>
            <a:ext cx="7777162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Setelah 20 tahun habis, bisa dipakai siapa saja tanpa membayar royalti.</a:t>
            </a:r>
          </a:p>
          <a:p>
            <a:pPr eaLnBrk="1" hangingPunct="1"/>
            <a:r>
              <a:rPr lang="en-US" sz="2800" smtClean="0"/>
              <a:t>Kalau tidak dibayar biaya maintainance, perlindungan gugur, bisa dipakai siapa saja.</a:t>
            </a:r>
          </a:p>
          <a:p>
            <a:pPr eaLnBrk="1" hangingPunct="1"/>
            <a:r>
              <a:rPr lang="en-US" sz="2800" smtClean="0"/>
              <a:t>Kalau tidak didaftarkan di negara tertentu, maka di negara tersebut juga tidak dilindungi.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Fiqh awlawiyat Ilmu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Prioritas:</a:t>
            </a:r>
          </a:p>
          <a:p>
            <a:pPr lvl="1" eaLnBrk="1" hangingPunct="1"/>
            <a:r>
              <a:rPr lang="en-US" smtClean="0"/>
              <a:t>Tidak boleh tidak (wajib)</a:t>
            </a:r>
          </a:p>
          <a:p>
            <a:pPr lvl="1" eaLnBrk="1" hangingPunct="1"/>
            <a:r>
              <a:rPr lang="en-US" smtClean="0"/>
              <a:t>Ada lebih baik (sunnah)</a:t>
            </a:r>
          </a:p>
          <a:p>
            <a:pPr lvl="1" eaLnBrk="1" hangingPunct="1"/>
            <a:r>
              <a:rPr lang="en-US" smtClean="0"/>
              <a:t>Ada boleh-boleh saja (mubah)</a:t>
            </a:r>
          </a:p>
          <a:p>
            <a:pPr lvl="1" eaLnBrk="1" hangingPunct="1"/>
            <a:r>
              <a:rPr lang="en-US" smtClean="0"/>
              <a:t>Kalau tidak ada lebih baik (makruh)</a:t>
            </a:r>
          </a:p>
          <a:p>
            <a:pPr lvl="1" eaLnBrk="1" hangingPunct="1"/>
            <a:r>
              <a:rPr lang="en-US" smtClean="0"/>
              <a:t>Tidak boleh ada (haram)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Skedul Latihan Intensif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55650" y="1676400"/>
            <a:ext cx="838835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Hari-1: Brainstorming ide (focus: experiential)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Hari-2: Seleksi ide (constraints), pemilihan metode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Hari-3: Menjalankan penelitian </a:t>
            </a:r>
            <a:br>
              <a:rPr lang="en-US" sz="2800" smtClean="0"/>
            </a:br>
            <a:r>
              <a:rPr lang="en-US" sz="2800" smtClean="0"/>
              <a:t>(penelusuran, pengamatan, percobaan)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Hari-4: Melanjutkan penelitian &amp; analisis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Hari-5: Penyusunan karya tulis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Hari-6: Penyusunan presentasi, Panel review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1 </a:t>
            </a:r>
            <a:r>
              <a:rPr lang="en-US" dirty="0" err="1" smtClean="0"/>
              <a:t>dari</a:t>
            </a:r>
            <a:r>
              <a:rPr lang="en-US" dirty="0" smtClean="0"/>
              <a:t> 6 </a:t>
            </a:r>
            <a:r>
              <a:rPr lang="en-US" dirty="0" err="1" smtClean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infokom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… brainstorming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www.fahmiamhar.com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Riset Analitif – mencari hubungan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Contoh:</a:t>
            </a:r>
            <a:br>
              <a:rPr lang="en-US" sz="2800" smtClean="0"/>
            </a:br>
            <a:r>
              <a:rPr lang="en-US" sz="2800" smtClean="0"/>
              <a:t>- Pengaruh pemberian nilai terhadap tingkat kerajinan siswa</a:t>
            </a:r>
            <a:br>
              <a:rPr lang="en-US" sz="2800" smtClean="0"/>
            </a:br>
            <a:r>
              <a:rPr lang="en-US" sz="2800" smtClean="0"/>
              <a:t>- Pengaruh sertifikasi terhadap kualitas mengajar guru.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Hubungan (correlasi) tidak selalu berarti hubungan sebab-akibat, dapat pula karena keduanya disebabkan oleh faktor yang sama.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20738"/>
          </a:xfrm>
        </p:spPr>
        <p:txBody>
          <a:bodyPr/>
          <a:lstStyle/>
          <a:p>
            <a:r>
              <a:rPr lang="en-US" b="1" smtClean="0"/>
              <a:t>Correlation and linearity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91200"/>
            <a:ext cx="7772400" cy="5651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Four sets of data with the same correlation of 0.816</a:t>
            </a:r>
            <a:endParaRPr lang="en-US" dirty="0"/>
          </a:p>
        </p:txBody>
      </p:sp>
      <p:pic>
        <p:nvPicPr>
          <p:cNvPr id="7172" name="Picture 3" descr="http://upload.wikimedia.org/wikipedia/commons/thumb/e/ec/Anscombe%27s_quartet_3.svg/325px-Anscombe%27s_quartet_3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Riset kreatif: </a:t>
            </a:r>
            <a:br>
              <a:rPr lang="en-US" sz="3600" smtClean="0"/>
            </a:br>
            <a:r>
              <a:rPr lang="en-US" sz="3600" smtClean="0"/>
              <a:t>apakah sesuatu dapat …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76400"/>
            <a:ext cx="4464050" cy="4114800"/>
          </a:xfrm>
        </p:spPr>
        <p:txBody>
          <a:bodyPr/>
          <a:lstStyle/>
          <a:p>
            <a:r>
              <a:rPr lang="en-US" sz="2800" smtClean="0"/>
              <a:t>ditambah?</a:t>
            </a:r>
          </a:p>
          <a:p>
            <a:r>
              <a:rPr lang="en-US" sz="2800" smtClean="0"/>
              <a:t>dikurangi?</a:t>
            </a:r>
          </a:p>
          <a:p>
            <a:r>
              <a:rPr lang="en-US" sz="2800" smtClean="0"/>
              <a:t>ditambah fungsinya?</a:t>
            </a:r>
          </a:p>
          <a:p>
            <a:r>
              <a:rPr lang="en-US" sz="2800" smtClean="0"/>
              <a:t>disederhanakan?</a:t>
            </a:r>
          </a:p>
          <a:p>
            <a:r>
              <a:rPr lang="en-US" sz="2800" smtClean="0"/>
              <a:t>diubah cara kerjanya?</a:t>
            </a:r>
          </a:p>
          <a:p>
            <a:r>
              <a:rPr lang="en-US" sz="2800" smtClean="0"/>
              <a:t>diubah bahannya?</a:t>
            </a:r>
          </a:p>
          <a:p>
            <a:r>
              <a:rPr lang="en-US" sz="2800" smtClean="0"/>
              <a:t>diubah bentuknya?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DSCN35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3671888"/>
            <a:ext cx="4248150" cy="3186112"/>
          </a:xfrm>
        </p:spPr>
      </p:pic>
      <p:pic>
        <p:nvPicPr>
          <p:cNvPr id="9219" name="Picture 5" descr="DSCN3555_Kuas+c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DSCN3556_Sothil-Protect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0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DSCN3557_Rotation-Spry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1738" y="3041650"/>
            <a:ext cx="2862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Content Placeholder 4" descr="TutupKalengMin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4076700"/>
            <a:ext cx="7488237" cy="2533650"/>
          </a:xfrm>
        </p:spPr>
      </p:pic>
      <p:pic>
        <p:nvPicPr>
          <p:cNvPr id="10245" name="Picture 5" descr="AlatCatBertabu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1913"/>
            <a:ext cx="2711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elindungSaatCuku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33375"/>
            <a:ext cx="43211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971550"/>
          </a:xfrm>
        </p:spPr>
        <p:txBody>
          <a:bodyPr/>
          <a:lstStyle/>
          <a:p>
            <a:pPr eaLnBrk="1" hangingPunct="1"/>
            <a:r>
              <a:rPr lang="en-US" smtClean="0"/>
              <a:t>Bayangkan tentang genteng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Tuangkan semua ide anda yang terkait dengan genteng (atap rumah)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2905</TotalTime>
  <Words>312</Words>
  <Application>Microsoft Office PowerPoint</Application>
  <PresentationFormat>On-screen Show (4:3)</PresentationFormat>
  <Paragraphs>77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Factory</vt:lpstr>
      <vt:lpstr>Workshop Kreativitas</vt:lpstr>
      <vt:lpstr>Slide 2</vt:lpstr>
      <vt:lpstr>Riset Observatif</vt:lpstr>
      <vt:lpstr>Riset Analitif – mencari hubungan</vt:lpstr>
      <vt:lpstr>Correlation and linearity</vt:lpstr>
      <vt:lpstr>Riset kreatif:  apakah sesuatu dapat …</vt:lpstr>
      <vt:lpstr>Slide 7</vt:lpstr>
      <vt:lpstr>Slide 8</vt:lpstr>
      <vt:lpstr>Bayangkan tentang genteng</vt:lpstr>
      <vt:lpstr>Bayangkan tentang genteng</vt:lpstr>
      <vt:lpstr>Bayangkan tentang toilet</vt:lpstr>
      <vt:lpstr>Bayangkan ide tentang toilet</vt:lpstr>
      <vt:lpstr>Slide 13</vt:lpstr>
      <vt:lpstr>Slide 14</vt:lpstr>
      <vt:lpstr>Bayangkan tentang roda</vt:lpstr>
      <vt:lpstr>Bayangkan tentang roda …</vt:lpstr>
      <vt:lpstr>Bayangkan ide tentang sepeda!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Patent</vt:lpstr>
      <vt:lpstr>Slide 30</vt:lpstr>
      <vt:lpstr>Patent</vt:lpstr>
      <vt:lpstr>Fiqh awlawiyat Ilmu</vt:lpstr>
      <vt:lpstr>Skedul Latihan Intensif</vt:lpstr>
      <vt:lpstr>Pilih 1 dari 6 topik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BAKOS 0001</dc:creator>
  <cp:lastModifiedBy>BAKOS 0001</cp:lastModifiedBy>
  <cp:revision>92</cp:revision>
  <dcterms:created xsi:type="dcterms:W3CDTF">1601-01-01T00:00:00Z</dcterms:created>
  <dcterms:modified xsi:type="dcterms:W3CDTF">2013-05-03T10:23:10Z</dcterms:modified>
</cp:coreProperties>
</file>